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7"/>
  </p:notesMasterIdLst>
  <p:handoutMasterIdLst>
    <p:handoutMasterId r:id="rId38"/>
  </p:handoutMasterIdLst>
  <p:sldIdLst>
    <p:sldId id="257" r:id="rId3"/>
    <p:sldId id="261" r:id="rId4"/>
    <p:sldId id="268" r:id="rId5"/>
    <p:sldId id="269" r:id="rId6"/>
    <p:sldId id="272" r:id="rId7"/>
    <p:sldId id="289" r:id="rId8"/>
    <p:sldId id="338" r:id="rId9"/>
    <p:sldId id="262" r:id="rId10"/>
    <p:sldId id="263" r:id="rId11"/>
    <p:sldId id="264" r:id="rId12"/>
    <p:sldId id="265" r:id="rId13"/>
    <p:sldId id="283" r:id="rId14"/>
    <p:sldId id="333" r:id="rId15"/>
    <p:sldId id="329" r:id="rId16"/>
    <p:sldId id="330" r:id="rId17"/>
    <p:sldId id="286" r:id="rId18"/>
    <p:sldId id="291" r:id="rId19"/>
    <p:sldId id="328" r:id="rId20"/>
    <p:sldId id="296" r:id="rId21"/>
    <p:sldId id="297" r:id="rId22"/>
    <p:sldId id="301" r:id="rId23"/>
    <p:sldId id="334" r:id="rId24"/>
    <p:sldId id="306" r:id="rId25"/>
    <p:sldId id="309" r:id="rId26"/>
    <p:sldId id="335" r:id="rId27"/>
    <p:sldId id="311" r:id="rId28"/>
    <p:sldId id="336" r:id="rId29"/>
    <p:sldId id="337" r:id="rId30"/>
    <p:sldId id="315" r:id="rId31"/>
    <p:sldId id="316" r:id="rId32"/>
    <p:sldId id="317" r:id="rId33"/>
    <p:sldId id="324" r:id="rId34"/>
    <p:sldId id="332" r:id="rId35"/>
    <p:sldId id="25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pos="3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9C5"/>
    <a:srgbClr val="BE8DE0"/>
    <a:srgbClr val="F4C882"/>
    <a:srgbClr val="B248A3"/>
    <a:srgbClr val="A24395"/>
    <a:srgbClr val="771C6C"/>
    <a:srgbClr val="FF2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107" autoAdjust="0"/>
  </p:normalViewPr>
  <p:slideViewPr>
    <p:cSldViewPr snapToObjects="1">
      <p:cViewPr varScale="1">
        <p:scale>
          <a:sx n="93" d="100"/>
          <a:sy n="93" d="100"/>
        </p:scale>
        <p:origin x="816" y="192"/>
      </p:cViewPr>
      <p:guideLst>
        <p:guide orient="horz" pos="2160"/>
        <p:guide pos="3840"/>
        <p:guide orient="horz" pos="2205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3759"/>
    </p:cViewPr>
  </p:sorterViewPr>
  <p:notesViewPr>
    <p:cSldViewPr snapToGrid="0">
      <p:cViewPr varScale="1">
        <p:scale>
          <a:sx n="44" d="100"/>
          <a:sy n="44" d="100"/>
        </p:scale>
        <p:origin x="154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6.72768E6</c:v>
                </c:pt>
                <c:pt idx="1">
                  <c:v>8.97024E6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E4E11-3A87-4262-B4F0-5756BD5C2BF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E39AD4C-371D-4293-875D-57FD8712F948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Scale of Data Center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7CD331-1C68-4383-A3E6-0253E0082EFE}" type="parTrans" cxnId="{B23CC177-D5FB-4F1F-8218-377E2A925A61}">
      <dgm:prSet/>
      <dgm:spPr/>
      <dgm:t>
        <a:bodyPr/>
        <a:lstStyle/>
        <a:p>
          <a:endParaRPr lang="zh-CN" altLang="en-US"/>
        </a:p>
      </dgm:t>
    </dgm:pt>
    <dgm:pt modelId="{E1A05F7A-D010-44D3-A438-7863C7C8B7C9}" type="sibTrans" cxnId="{B23CC177-D5FB-4F1F-8218-377E2A925A61}">
      <dgm:prSet/>
      <dgm:spPr/>
      <dgm:t>
        <a:bodyPr/>
        <a:lstStyle/>
        <a:p>
          <a:endParaRPr lang="zh-CN" altLang="en-US"/>
        </a:p>
      </dgm:t>
    </dgm:pt>
    <dgm:pt modelId="{EDE45068-644F-4096-B76E-DB4CA9F446CF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Power Density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B8C6ED-F652-48B6-B2C1-8747BF3B6FF1}" type="parTrans" cxnId="{FC67FEFD-C4FE-4740-B399-712F949D52A9}">
      <dgm:prSet/>
      <dgm:spPr/>
      <dgm:t>
        <a:bodyPr/>
        <a:lstStyle/>
        <a:p>
          <a:endParaRPr lang="zh-CN" altLang="en-US"/>
        </a:p>
      </dgm:t>
    </dgm:pt>
    <dgm:pt modelId="{853F9F7C-F8F4-46EA-B869-2B6432C1E7EA}" type="sibTrans" cxnId="{FC67FEFD-C4FE-4740-B399-712F949D52A9}">
      <dgm:prSet/>
      <dgm:spPr/>
      <dgm:t>
        <a:bodyPr/>
        <a:lstStyle/>
        <a:p>
          <a:endParaRPr lang="zh-CN" altLang="en-US"/>
        </a:p>
      </dgm:t>
    </dgm:pt>
    <dgm:pt modelId="{E0C2E69B-CBFB-4B8C-9DF9-64D6C49087E9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Maintain Cost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4F4D69-3F9F-4765-9FD3-A6F223CC8532}" type="parTrans" cxnId="{1AE6CC2C-8AE5-443E-AB5B-F3555C6A6B4A}">
      <dgm:prSet/>
      <dgm:spPr/>
      <dgm:t>
        <a:bodyPr/>
        <a:lstStyle/>
        <a:p>
          <a:endParaRPr lang="zh-CN" altLang="en-US"/>
        </a:p>
      </dgm:t>
    </dgm:pt>
    <dgm:pt modelId="{F66C25B4-EE7F-44AC-B85B-CA0C87D83CCE}" type="sibTrans" cxnId="{1AE6CC2C-8AE5-443E-AB5B-F3555C6A6B4A}">
      <dgm:prSet/>
      <dgm:spPr/>
      <dgm:t>
        <a:bodyPr/>
        <a:lstStyle/>
        <a:p>
          <a:endParaRPr lang="zh-CN" altLang="en-US"/>
        </a:p>
      </dgm:t>
    </dgm:pt>
    <dgm:pt modelId="{27B8E3E1-54DE-444D-88FD-2228CBD408EC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Initial Cost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58FF3A-2C95-44D2-870F-63AD56AED8BC}" type="parTrans" cxnId="{D3EEECD3-706C-4584-ABE1-6F21C9712FCF}">
      <dgm:prSet/>
      <dgm:spPr/>
      <dgm:t>
        <a:bodyPr/>
        <a:lstStyle/>
        <a:p>
          <a:endParaRPr lang="zh-CN" altLang="en-US"/>
        </a:p>
      </dgm:t>
    </dgm:pt>
    <dgm:pt modelId="{F193FD10-E950-4CFC-B915-F201C14DDCD3}" type="sibTrans" cxnId="{D3EEECD3-706C-4584-ABE1-6F21C9712FCF}">
      <dgm:prSet/>
      <dgm:spPr/>
      <dgm:t>
        <a:bodyPr/>
        <a:lstStyle/>
        <a:p>
          <a:endParaRPr lang="zh-CN" altLang="en-US"/>
        </a:p>
      </dgm:t>
    </dgm:pt>
    <dgm:pt modelId="{82B4213A-6C5D-416B-A5F9-4B1E570EF038}" type="pres">
      <dgm:prSet presAssocID="{3EFE4E11-3A87-4262-B4F0-5756BD5C2BF5}" presName="compositeShape" presStyleCnt="0">
        <dgm:presLayoutVars>
          <dgm:chMax val="7"/>
          <dgm:dir/>
          <dgm:resizeHandles val="exact"/>
        </dgm:presLayoutVars>
      </dgm:prSet>
      <dgm:spPr/>
    </dgm:pt>
    <dgm:pt modelId="{D5AA547F-9099-462C-9785-E359D385A877}" type="pres">
      <dgm:prSet presAssocID="{AE39AD4C-371D-4293-875D-57FD8712F948}" presName="circ1" presStyleLbl="vennNode1" presStyleIdx="0" presStyleCnt="4"/>
      <dgm:spPr/>
      <dgm:t>
        <a:bodyPr/>
        <a:lstStyle/>
        <a:p>
          <a:endParaRPr lang="zh-CN" altLang="en-US"/>
        </a:p>
      </dgm:t>
    </dgm:pt>
    <dgm:pt modelId="{35DBC67F-8E22-4799-B781-F72441DFA8AD}" type="pres">
      <dgm:prSet presAssocID="{AE39AD4C-371D-4293-875D-57FD8712F9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C2B209-B668-4AC8-8613-AC4483C94544}" type="pres">
      <dgm:prSet presAssocID="{EDE45068-644F-4096-B76E-DB4CA9F446CF}" presName="circ2" presStyleLbl="vennNode1" presStyleIdx="1" presStyleCnt="4"/>
      <dgm:spPr/>
      <dgm:t>
        <a:bodyPr/>
        <a:lstStyle/>
        <a:p>
          <a:endParaRPr lang="zh-CN" altLang="en-US"/>
        </a:p>
      </dgm:t>
    </dgm:pt>
    <dgm:pt modelId="{2F8875B7-1E5E-43D4-89DC-5797CB8BB00A}" type="pres">
      <dgm:prSet presAssocID="{EDE45068-644F-4096-B76E-DB4CA9F446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1335AC-12D7-4F95-B995-D36054994172}" type="pres">
      <dgm:prSet presAssocID="{27B8E3E1-54DE-444D-88FD-2228CBD408EC}" presName="circ3" presStyleLbl="vennNode1" presStyleIdx="2" presStyleCnt="4"/>
      <dgm:spPr/>
      <dgm:t>
        <a:bodyPr/>
        <a:lstStyle/>
        <a:p>
          <a:endParaRPr lang="zh-CN" altLang="en-US"/>
        </a:p>
      </dgm:t>
    </dgm:pt>
    <dgm:pt modelId="{5A3265B0-BBAF-4B9B-92B0-F1B990B6D1B4}" type="pres">
      <dgm:prSet presAssocID="{27B8E3E1-54DE-444D-88FD-2228CBD408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534D8A-D1EB-4E33-92C8-91B792ACD343}" type="pres">
      <dgm:prSet presAssocID="{E0C2E69B-CBFB-4B8C-9DF9-64D6C49087E9}" presName="circ4" presStyleLbl="vennNode1" presStyleIdx="3" presStyleCnt="4"/>
      <dgm:spPr/>
      <dgm:t>
        <a:bodyPr/>
        <a:lstStyle/>
        <a:p>
          <a:endParaRPr lang="zh-CN" altLang="en-US"/>
        </a:p>
      </dgm:t>
    </dgm:pt>
    <dgm:pt modelId="{9FAE952D-AB40-432E-8D18-9537F63C1D5C}" type="pres">
      <dgm:prSet presAssocID="{E0C2E69B-CBFB-4B8C-9DF9-64D6C49087E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E6CC2C-8AE5-443E-AB5B-F3555C6A6B4A}" srcId="{3EFE4E11-3A87-4262-B4F0-5756BD5C2BF5}" destId="{E0C2E69B-CBFB-4B8C-9DF9-64D6C49087E9}" srcOrd="3" destOrd="0" parTransId="{7C4F4D69-3F9F-4765-9FD3-A6F223CC8532}" sibTransId="{F66C25B4-EE7F-44AC-B85B-CA0C87D83CCE}"/>
    <dgm:cxn modelId="{D458A458-DA76-EC40-B7E6-1A23E9E86AC2}" type="presOf" srcId="{EDE45068-644F-4096-B76E-DB4CA9F446CF}" destId="{DDC2B209-B668-4AC8-8613-AC4483C94544}" srcOrd="0" destOrd="0" presId="urn:microsoft.com/office/officeart/2005/8/layout/venn1"/>
    <dgm:cxn modelId="{9EB2FAC8-6976-4930-9C35-725DEB071350}" type="presOf" srcId="{E0C2E69B-CBFB-4B8C-9DF9-64D6C49087E9}" destId="{9FAE952D-AB40-432E-8D18-9537F63C1D5C}" srcOrd="1" destOrd="0" presId="urn:microsoft.com/office/officeart/2005/8/layout/venn1"/>
    <dgm:cxn modelId="{F5406E28-8A7D-1247-80B1-055584BD19B5}" type="presOf" srcId="{EDE45068-644F-4096-B76E-DB4CA9F446CF}" destId="{2F8875B7-1E5E-43D4-89DC-5797CB8BB00A}" srcOrd="1" destOrd="0" presId="urn:microsoft.com/office/officeart/2005/8/layout/venn1"/>
    <dgm:cxn modelId="{B23CC177-D5FB-4F1F-8218-377E2A925A61}" srcId="{3EFE4E11-3A87-4262-B4F0-5756BD5C2BF5}" destId="{AE39AD4C-371D-4293-875D-57FD8712F948}" srcOrd="0" destOrd="0" parTransId="{267CD331-1C68-4383-A3E6-0253E0082EFE}" sibTransId="{E1A05F7A-D010-44D3-A438-7863C7C8B7C9}"/>
    <dgm:cxn modelId="{5F086A06-FE94-8146-B7CC-88707D274301}" type="presOf" srcId="{AE39AD4C-371D-4293-875D-57FD8712F948}" destId="{D5AA547F-9099-462C-9785-E359D385A877}" srcOrd="0" destOrd="0" presId="urn:microsoft.com/office/officeart/2005/8/layout/venn1"/>
    <dgm:cxn modelId="{18B9457F-C77E-405B-AAF5-83CD9F31F823}" type="presOf" srcId="{E0C2E69B-CBFB-4B8C-9DF9-64D6C49087E9}" destId="{4D534D8A-D1EB-4E33-92C8-91B792ACD343}" srcOrd="0" destOrd="0" presId="urn:microsoft.com/office/officeart/2005/8/layout/venn1"/>
    <dgm:cxn modelId="{9345B3D5-A1CC-5F4D-9582-AC59CF183EA7}" type="presOf" srcId="{3EFE4E11-3A87-4262-B4F0-5756BD5C2BF5}" destId="{82B4213A-6C5D-416B-A5F9-4B1E570EF038}" srcOrd="0" destOrd="0" presId="urn:microsoft.com/office/officeart/2005/8/layout/venn1"/>
    <dgm:cxn modelId="{F0E82BF9-E2EB-9D40-9755-83A74A47AC08}" type="presOf" srcId="{AE39AD4C-371D-4293-875D-57FD8712F948}" destId="{35DBC67F-8E22-4799-B781-F72441DFA8AD}" srcOrd="1" destOrd="0" presId="urn:microsoft.com/office/officeart/2005/8/layout/venn1"/>
    <dgm:cxn modelId="{FC67FEFD-C4FE-4740-B399-712F949D52A9}" srcId="{3EFE4E11-3A87-4262-B4F0-5756BD5C2BF5}" destId="{EDE45068-644F-4096-B76E-DB4CA9F446CF}" srcOrd="1" destOrd="0" parTransId="{3BB8C6ED-F652-48B6-B2C1-8747BF3B6FF1}" sibTransId="{853F9F7C-F8F4-46EA-B869-2B6432C1E7EA}"/>
    <dgm:cxn modelId="{7B96C882-51CD-4BC5-823C-FCDB509C4F5F}" type="presOf" srcId="{27B8E3E1-54DE-444D-88FD-2228CBD408EC}" destId="{3E1335AC-12D7-4F95-B995-D36054994172}" srcOrd="0" destOrd="0" presId="urn:microsoft.com/office/officeart/2005/8/layout/venn1"/>
    <dgm:cxn modelId="{D3EEECD3-706C-4584-ABE1-6F21C9712FCF}" srcId="{3EFE4E11-3A87-4262-B4F0-5756BD5C2BF5}" destId="{27B8E3E1-54DE-444D-88FD-2228CBD408EC}" srcOrd="2" destOrd="0" parTransId="{E758FF3A-2C95-44D2-870F-63AD56AED8BC}" sibTransId="{F193FD10-E950-4CFC-B915-F201C14DDCD3}"/>
    <dgm:cxn modelId="{FF6BE6DD-4F6E-4837-96C2-900719B26567}" type="presOf" srcId="{27B8E3E1-54DE-444D-88FD-2228CBD408EC}" destId="{5A3265B0-BBAF-4B9B-92B0-F1B990B6D1B4}" srcOrd="1" destOrd="0" presId="urn:microsoft.com/office/officeart/2005/8/layout/venn1"/>
    <dgm:cxn modelId="{E09FA15C-306D-9F46-A836-BC23AB853F29}" type="presParOf" srcId="{82B4213A-6C5D-416B-A5F9-4B1E570EF038}" destId="{D5AA547F-9099-462C-9785-E359D385A877}" srcOrd="0" destOrd="0" presId="urn:microsoft.com/office/officeart/2005/8/layout/venn1"/>
    <dgm:cxn modelId="{3B64DB97-71BB-F84D-9DFA-280FA48C7468}" type="presParOf" srcId="{82B4213A-6C5D-416B-A5F9-4B1E570EF038}" destId="{35DBC67F-8E22-4799-B781-F72441DFA8AD}" srcOrd="1" destOrd="0" presId="urn:microsoft.com/office/officeart/2005/8/layout/venn1"/>
    <dgm:cxn modelId="{E8D44796-527F-6849-A5D0-842C76C6310F}" type="presParOf" srcId="{82B4213A-6C5D-416B-A5F9-4B1E570EF038}" destId="{DDC2B209-B668-4AC8-8613-AC4483C94544}" srcOrd="2" destOrd="0" presId="urn:microsoft.com/office/officeart/2005/8/layout/venn1"/>
    <dgm:cxn modelId="{E86EFE30-0609-5B42-8282-53C9ECB588E8}" type="presParOf" srcId="{82B4213A-6C5D-416B-A5F9-4B1E570EF038}" destId="{2F8875B7-1E5E-43D4-89DC-5797CB8BB00A}" srcOrd="3" destOrd="0" presId="urn:microsoft.com/office/officeart/2005/8/layout/venn1"/>
    <dgm:cxn modelId="{7FAC7B3A-2137-4CF2-BF05-B723A75C9376}" type="presParOf" srcId="{82B4213A-6C5D-416B-A5F9-4B1E570EF038}" destId="{3E1335AC-12D7-4F95-B995-D36054994172}" srcOrd="4" destOrd="0" presId="urn:microsoft.com/office/officeart/2005/8/layout/venn1"/>
    <dgm:cxn modelId="{1804B3DD-E2B3-4987-BD51-80ABFB767A70}" type="presParOf" srcId="{82B4213A-6C5D-416B-A5F9-4B1E570EF038}" destId="{5A3265B0-BBAF-4B9B-92B0-F1B990B6D1B4}" srcOrd="5" destOrd="0" presId="urn:microsoft.com/office/officeart/2005/8/layout/venn1"/>
    <dgm:cxn modelId="{8518F01B-E462-4B95-8287-32455FA162E1}" type="presParOf" srcId="{82B4213A-6C5D-416B-A5F9-4B1E570EF038}" destId="{4D534D8A-D1EB-4E33-92C8-91B792ACD343}" srcOrd="6" destOrd="0" presId="urn:microsoft.com/office/officeart/2005/8/layout/venn1"/>
    <dgm:cxn modelId="{6BB66FC4-418C-4896-B783-9E78387A1D76}" type="presParOf" srcId="{82B4213A-6C5D-416B-A5F9-4B1E570EF038}" destId="{9FAE952D-AB40-432E-8D18-9537F63C1D5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B1919-9621-4CD2-81EE-26885172841B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F3A3C43F-2A6E-4767-B527-BB1543886694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High Density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C8C3B077-9722-4F9F-B6E8-C0E983D81E8D}" type="parTrans" cxnId="{4085BEAA-8A67-402C-99BB-6C7EA98BEA6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77F6117B-F399-4630-AF30-3677D713CF91}" type="sibTrans" cxnId="{4085BEAA-8A67-402C-99BB-6C7EA98BEA6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95868B0-A2B4-4677-9E6B-D3C76546D87B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itchFamily="34" charset="-122"/>
              <a:ea typeface="微软雅黑" pitchFamily="34" charset="-122"/>
            </a:rPr>
            <a:t>Channel closed, the level of air, hot and cold air isolation order, improve the cooling efficiency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98CF0E2F-0B73-4DE4-A07D-3E289F0EFB03}" type="parTrans" cxnId="{72C169C6-1395-4ED7-9544-7C6957572602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CC347CB-E4C3-4E97-B11E-E67E7C94D4D9}" type="sibTrans" cxnId="{72C169C6-1395-4ED7-9544-7C6957572602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26478F4-1062-4C81-8FA1-1B8057744E69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Green IT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70536C40-D545-4F51-AA2C-ED6C2C106BDD}" type="parTrans" cxnId="{88962DA6-97C3-4CFC-B294-78B09F4E8217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B683DFC4-5CB3-46B7-B04C-AA1D6C640A5E}" type="sibTrans" cxnId="{88962DA6-97C3-4CFC-B294-78B09F4E8217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67F096C-D06F-4010-B10F-3C79F50510E5}">
      <dgm:prSet phldrT="[文本]" custT="1"/>
      <dgm:spPr/>
      <dgm:t>
        <a:bodyPr/>
        <a:lstStyle/>
        <a:p>
          <a:r>
            <a:rPr lang="en-US" altLang="en-US" sz="1200" dirty="0" smtClean="0">
              <a:latin typeface="微软雅黑" pitchFamily="34" charset="-122"/>
              <a:ea typeface="微软雅黑" pitchFamily="34" charset="-122"/>
            </a:rPr>
            <a:t>The level of air, the nearest refrigeration, air-conditioning return air temperatures increase, lower energy efficiency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603D23C4-56E0-49D1-BAA8-3242C8B5BEBF}" type="parTrans" cxnId="{BD5EB81F-5A03-4451-9912-64F81E8C97C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80A2D03-4EC5-4BE7-89CB-762FA5C61745}" type="sibTrans" cxnId="{BD5EB81F-5A03-4451-9912-64F81E8C97C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0526491-4F0E-4D94-8AEB-5F2F71A56825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Smart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A8029764-3E2A-42E7-B7EB-7B95CE79CE14}" type="parTrans" cxnId="{AC21FE10-E28C-419E-B98C-CA3B03E20D9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CAA3024-9146-4F9B-9E17-47D30162067E}" type="sibTrans" cxnId="{AC21FE10-E28C-419E-B98C-CA3B03E20D9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F50ECD5-3A6F-4D36-8618-D776D1BFD448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High </a:t>
          </a:r>
          <a:r>
            <a:rPr lang="en-US" altLang="zh-CN" sz="1800" b="1" dirty="0" err="1" smtClean="0">
              <a:latin typeface="微软雅黑" pitchFamily="34" charset="-122"/>
              <a:ea typeface="微软雅黑" pitchFamily="34" charset="-122"/>
            </a:rPr>
            <a:t>Avaliability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4A9CD9C1-0D6E-4765-A324-2C2FA07A11C3}" type="parTrans" cxnId="{83F76CD6-CD28-45FC-B2FA-2D525B30199C}">
      <dgm:prSet/>
      <dgm:spPr/>
      <dgm:t>
        <a:bodyPr/>
        <a:lstStyle/>
        <a:p>
          <a:endParaRPr lang="zh-CN" altLang="en-US"/>
        </a:p>
      </dgm:t>
    </dgm:pt>
    <dgm:pt modelId="{4D456D92-A251-4ED7-B734-8F7F7910FADC}" type="sibTrans" cxnId="{83F76CD6-CD28-45FC-B2FA-2D525B30199C}">
      <dgm:prSet/>
      <dgm:spPr/>
      <dgm:t>
        <a:bodyPr/>
        <a:lstStyle/>
        <a:p>
          <a:endParaRPr lang="zh-CN" altLang="en-US"/>
        </a:p>
      </dgm:t>
    </dgm:pt>
    <dgm:pt modelId="{41F98A72-A812-4EB3-9158-AB8181681DAF}">
      <dgm:prSet phldrT="[文本]" custT="1"/>
      <dgm:spPr/>
      <dgm:t>
        <a:bodyPr/>
        <a:lstStyle/>
        <a:p>
          <a:r>
            <a:rPr lang="en-US" altLang="en-US" sz="1400" dirty="0" smtClean="0">
              <a:effectLst/>
              <a:latin typeface="微软雅黑" pitchFamily="34" charset="-122"/>
              <a:ea typeface="微软雅黑" pitchFamily="34" charset="-122"/>
            </a:rPr>
            <a:t>Modular design, flexible deployment, adaptation stage partition construction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540C34DB-B7FA-4CE8-9850-D9BDD4EEC0AB}" type="parTrans" cxnId="{DCB0B6E9-D7C8-42E9-B0CE-06299A7C8B8D}">
      <dgm:prSet/>
      <dgm:spPr/>
      <dgm:t>
        <a:bodyPr/>
        <a:lstStyle/>
        <a:p>
          <a:endParaRPr lang="zh-CN" altLang="en-US"/>
        </a:p>
      </dgm:t>
    </dgm:pt>
    <dgm:pt modelId="{4AB64A0F-3D49-4E91-A760-78ACD78EA215}" type="sibTrans" cxnId="{DCB0B6E9-D7C8-42E9-B0CE-06299A7C8B8D}">
      <dgm:prSet/>
      <dgm:spPr/>
      <dgm:t>
        <a:bodyPr/>
        <a:lstStyle/>
        <a:p>
          <a:endParaRPr lang="zh-CN" altLang="en-US"/>
        </a:p>
      </dgm:t>
    </dgm:pt>
    <dgm:pt modelId="{C1715D5E-947F-4B65-BE7F-9D148840B693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Standard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5C1076AB-59EB-4AE3-9796-DB4F22FF2080}" type="parTrans" cxnId="{D5087710-C821-4DA7-92BB-FBC59AB18AF8}">
      <dgm:prSet/>
      <dgm:spPr/>
      <dgm:t>
        <a:bodyPr/>
        <a:lstStyle/>
        <a:p>
          <a:endParaRPr lang="zh-CN" altLang="en-US"/>
        </a:p>
      </dgm:t>
    </dgm:pt>
    <dgm:pt modelId="{D979733C-C831-49F7-9D40-306AFDA3BD4F}" type="sibTrans" cxnId="{D5087710-C821-4DA7-92BB-FBC59AB18AF8}">
      <dgm:prSet/>
      <dgm:spPr/>
      <dgm:t>
        <a:bodyPr/>
        <a:lstStyle/>
        <a:p>
          <a:endParaRPr lang="zh-CN" altLang="en-US"/>
        </a:p>
      </dgm:t>
    </dgm:pt>
    <dgm:pt modelId="{6777C11E-5538-4941-8A3E-143100B09EC7}">
      <dgm:prSet phldrT="[文本]" custT="1"/>
      <dgm:spPr/>
      <dgm:t>
        <a:bodyPr/>
        <a:lstStyle/>
        <a:p>
          <a:r>
            <a:rPr lang="en-US" altLang="en-US" sz="1400" dirty="0" smtClean="0">
              <a:effectLst/>
              <a:latin typeface="微软雅黑" pitchFamily="34" charset="-122"/>
              <a:ea typeface="微软雅黑" pitchFamily="34" charset="-122"/>
            </a:rPr>
            <a:t>Engineering products of the factory completion of the inspection, site integration </a:t>
          </a:r>
          <a:r>
            <a:rPr lang="en-US" altLang="en-US" sz="1400" dirty="0" err="1" smtClean="0">
              <a:effectLst/>
              <a:latin typeface="微软雅黑" pitchFamily="34" charset="-122"/>
              <a:ea typeface="微软雅黑" pitchFamily="34" charset="-122"/>
            </a:rPr>
            <a:t>Integration</a:t>
          </a:r>
          <a:r>
            <a:rPr lang="en-US" altLang="en-US" sz="1400" dirty="0" smtClean="0">
              <a:effectLst/>
              <a:latin typeface="微软雅黑" pitchFamily="34" charset="-122"/>
              <a:ea typeface="微软雅黑" pitchFamily="34" charset="-122"/>
            </a:rPr>
            <a:t> . </a:t>
          </a:r>
          <a:r>
            <a:rPr lang="en-US" altLang="en-US" sz="1400" dirty="0" err="1" smtClean="0">
              <a:effectLst/>
              <a:latin typeface="微软雅黑" pitchFamily="34" charset="-122"/>
              <a:ea typeface="微软雅黑" pitchFamily="34" charset="-122"/>
            </a:rPr>
            <a:t>Implemetation</a:t>
          </a:r>
          <a:r>
            <a:rPr lang="en-US" altLang="en-US" sz="1400" dirty="0" smtClean="0">
              <a:effectLst/>
              <a:latin typeface="微软雅黑" pitchFamily="34" charset="-122"/>
              <a:ea typeface="微软雅黑" pitchFamily="34" charset="-122"/>
            </a:rPr>
            <a:t> period is shortened by 20% to 30%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0ADF4F9E-FDFA-48EE-BC29-C38E85B662BF}" type="parTrans" cxnId="{2B8E17A7-4018-4026-BD2D-E1E09E74AB62}">
      <dgm:prSet/>
      <dgm:spPr/>
      <dgm:t>
        <a:bodyPr/>
        <a:lstStyle/>
        <a:p>
          <a:endParaRPr lang="zh-CN" altLang="en-US"/>
        </a:p>
      </dgm:t>
    </dgm:pt>
    <dgm:pt modelId="{A33B388A-B847-4785-8C00-1B9AD99D9A06}" type="sibTrans" cxnId="{2B8E17A7-4018-4026-BD2D-E1E09E74AB62}">
      <dgm:prSet/>
      <dgm:spPr/>
      <dgm:t>
        <a:bodyPr/>
        <a:lstStyle/>
        <a:p>
          <a:endParaRPr lang="zh-CN" altLang="en-US"/>
        </a:p>
      </dgm:t>
    </dgm:pt>
    <dgm:pt modelId="{D31D0C24-3E27-47AA-9133-76C77D784F25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Advanced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C8DEC3D6-8F55-4625-B6B8-335CA469573F}" type="parTrans" cxnId="{B397452B-9B39-4CEC-8271-42F1CC3A792C}">
      <dgm:prSet/>
      <dgm:spPr/>
      <dgm:t>
        <a:bodyPr/>
        <a:lstStyle/>
        <a:p>
          <a:endParaRPr lang="zh-CN" altLang="en-US"/>
        </a:p>
      </dgm:t>
    </dgm:pt>
    <dgm:pt modelId="{E3F4CF96-A5CF-487B-95E0-C5E214B98769}" type="sibTrans" cxnId="{B397452B-9B39-4CEC-8271-42F1CC3A792C}">
      <dgm:prSet/>
      <dgm:spPr/>
      <dgm:t>
        <a:bodyPr/>
        <a:lstStyle/>
        <a:p>
          <a:endParaRPr lang="zh-CN" altLang="en-US"/>
        </a:p>
      </dgm:t>
    </dgm:pt>
    <dgm:pt modelId="{30CD28F4-0A94-4945-9C28-97720B250042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itchFamily="34" charset="-122"/>
              <a:ea typeface="微软雅黑" pitchFamily="34" charset="-122"/>
            </a:rPr>
            <a:t>4</a:t>
          </a:r>
          <a:r>
            <a:rPr lang="en-US" altLang="en-US" sz="1400" baseline="30000" dirty="0" smtClean="0">
              <a:latin typeface="微软雅黑" pitchFamily="34" charset="-122"/>
              <a:ea typeface="微软雅黑" pitchFamily="34" charset="-122"/>
            </a:rPr>
            <a:t>th</a:t>
          </a:r>
          <a:r>
            <a:rPr lang="en-US" altLang="en-US" sz="1400" dirty="0" smtClean="0">
              <a:latin typeface="微软雅黑" pitchFamily="34" charset="-122"/>
              <a:ea typeface="微软雅黑" pitchFamily="34" charset="-122"/>
            </a:rPr>
            <a:t> generation data center concept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4A7BF775-258D-41A0-88AA-E7C27CCC28D0}" type="parTrans" cxnId="{98CADE4F-3B3E-4322-B55F-409F4B911AA2}">
      <dgm:prSet/>
      <dgm:spPr/>
      <dgm:t>
        <a:bodyPr/>
        <a:lstStyle/>
        <a:p>
          <a:endParaRPr lang="zh-CN" altLang="en-US"/>
        </a:p>
      </dgm:t>
    </dgm:pt>
    <dgm:pt modelId="{324D5C66-8C42-42D0-AF0A-AF2FB256F86E}" type="sibTrans" cxnId="{98CADE4F-3B3E-4322-B55F-409F4B911AA2}">
      <dgm:prSet/>
      <dgm:spPr/>
      <dgm:t>
        <a:bodyPr/>
        <a:lstStyle/>
        <a:p>
          <a:endParaRPr lang="zh-CN" altLang="en-US"/>
        </a:p>
      </dgm:t>
    </dgm:pt>
    <dgm:pt modelId="{F2858580-2308-4F04-91BB-344FC3E77EC3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itchFamily="34" charset="-122"/>
              <a:ea typeface="微软雅黑" pitchFamily="34" charset="-122"/>
            </a:rPr>
            <a:t>Intelligent engine room centralized management, IT and "IT microenvironment" unified infrastructure management platform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F5B0E919-2F4A-47EF-AD26-A8BE60F7FA13}" type="sibTrans" cxnId="{19AA49FF-18B7-416A-9F7E-5CD1A32FE0F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17C6184-6A6A-4E71-B45B-65F01E237F04}" type="parTrans" cxnId="{19AA49FF-18B7-416A-9F7E-5CD1A32FE0F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915E23C-57E2-48E4-92B2-ED6CBD082EB4}">
      <dgm:prSet phldrT="[文本]" custT="1"/>
      <dgm:spPr/>
      <dgm:t>
        <a:bodyPr/>
        <a:lstStyle/>
        <a:p>
          <a:r>
            <a:rPr lang="en-US" altLang="en-US" sz="1200" dirty="0" smtClean="0">
              <a:latin typeface="微软雅黑" pitchFamily="34" charset="-122"/>
              <a:ea typeface="微软雅黑" pitchFamily="34" charset="-122"/>
            </a:rPr>
            <a:t>Two kinds of chilled water and </a:t>
          </a:r>
          <a:r>
            <a:rPr lang="en-US" altLang="en-US" sz="1200" dirty="0" err="1" smtClean="0">
              <a:latin typeface="微软雅黑" pitchFamily="34" charset="-122"/>
              <a:ea typeface="微软雅黑" pitchFamily="34" charset="-122"/>
            </a:rPr>
            <a:t>freon</a:t>
          </a:r>
          <a:r>
            <a:rPr lang="en-US" altLang="en-US" sz="1200" dirty="0" smtClean="0">
              <a:latin typeface="微软雅黑" pitchFamily="34" charset="-122"/>
              <a:ea typeface="微软雅黑" pitchFamily="34" charset="-122"/>
            </a:rPr>
            <a:t> refrigeration systems, support winter natural cooling technology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DFF7C9E7-3C7B-4831-9BB8-C643F27274B1}" type="parTrans" cxnId="{CEB8DBC2-4D57-4918-93B0-3A9437DEB44B}">
      <dgm:prSet/>
      <dgm:spPr/>
      <dgm:t>
        <a:bodyPr/>
        <a:lstStyle/>
        <a:p>
          <a:endParaRPr lang="zh-CN" altLang="en-US"/>
        </a:p>
      </dgm:t>
    </dgm:pt>
    <dgm:pt modelId="{2CB884FD-57A6-44C5-9082-AD16D833ED3C}" type="sibTrans" cxnId="{CEB8DBC2-4D57-4918-93B0-3A9437DEB44B}">
      <dgm:prSet/>
      <dgm:spPr/>
      <dgm:t>
        <a:bodyPr/>
        <a:lstStyle/>
        <a:p>
          <a:endParaRPr lang="zh-CN" altLang="en-US"/>
        </a:p>
      </dgm:t>
    </dgm:pt>
    <dgm:pt modelId="{16388F79-F5FE-4B18-ABF2-2622C99CC195}">
      <dgm:prSet phldrT="[文本]" custT="1"/>
      <dgm:spPr/>
      <dgm:t>
        <a:bodyPr/>
        <a:lstStyle/>
        <a:p>
          <a:r>
            <a:rPr lang="en-US" altLang="zh-CN" sz="1400" dirty="0" smtClean="0">
              <a:latin typeface="微软雅黑" pitchFamily="34" charset="-122"/>
              <a:ea typeface="微软雅黑" pitchFamily="34" charset="-122"/>
            </a:rPr>
            <a:t>Total solutions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179BA162-4F0D-4B2B-9E35-A844752B8031}" type="parTrans" cxnId="{1909278A-1839-4632-831F-DAA234792DBF}">
      <dgm:prSet/>
      <dgm:spPr/>
      <dgm:t>
        <a:bodyPr/>
        <a:lstStyle/>
        <a:p>
          <a:endParaRPr lang="zh-CN" altLang="en-US"/>
        </a:p>
      </dgm:t>
    </dgm:pt>
    <dgm:pt modelId="{5F6CBC90-E2F9-462D-979A-D0451EFF46C2}" type="sibTrans" cxnId="{1909278A-1839-4632-831F-DAA234792DBF}">
      <dgm:prSet/>
      <dgm:spPr/>
      <dgm:t>
        <a:bodyPr/>
        <a:lstStyle/>
        <a:p>
          <a:endParaRPr lang="zh-CN" altLang="en-US"/>
        </a:p>
      </dgm:t>
    </dgm:pt>
    <dgm:pt modelId="{2AC862CA-A553-4C42-A435-2AEA5BC4DF7F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itchFamily="34" charset="-122"/>
              <a:ea typeface="微软雅黑" pitchFamily="34" charset="-122"/>
            </a:rPr>
            <a:t>Optimization of energy consumption indicators PUE, saving 15% to 20%, saving space by 30% to 40%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8F1B953E-6171-408A-932A-2AB9813D2BAE}" type="parTrans" cxnId="{4B4B6831-8FB0-418B-8AB4-AC1CE7412D5B}">
      <dgm:prSet/>
      <dgm:spPr/>
      <dgm:t>
        <a:bodyPr/>
        <a:lstStyle/>
        <a:p>
          <a:endParaRPr lang="zh-CN" altLang="en-US"/>
        </a:p>
      </dgm:t>
    </dgm:pt>
    <dgm:pt modelId="{559BB724-22DF-4AF8-B81B-B263E7545746}" type="sibTrans" cxnId="{4B4B6831-8FB0-418B-8AB4-AC1CE7412D5B}">
      <dgm:prSet/>
      <dgm:spPr/>
      <dgm:t>
        <a:bodyPr/>
        <a:lstStyle/>
        <a:p>
          <a:endParaRPr lang="zh-CN" altLang="en-US"/>
        </a:p>
      </dgm:t>
    </dgm:pt>
    <dgm:pt modelId="{5CD52113-B4FF-410E-9505-E8E9FCFE97C5}" type="pres">
      <dgm:prSet presAssocID="{3B4B1919-9621-4CD2-81EE-2688517284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4E29FE-9590-469D-A578-A82273DB0C72}" type="pres">
      <dgm:prSet presAssocID="{F3A3C43F-2A6E-4767-B527-BB1543886694}" presName="linNode" presStyleCnt="0"/>
      <dgm:spPr/>
    </dgm:pt>
    <dgm:pt modelId="{6D2178D3-0F97-4CCF-BBAD-59FE86917C6F}" type="pres">
      <dgm:prSet presAssocID="{F3A3C43F-2A6E-4767-B527-BB1543886694}" presName="parentText" presStyleLbl="node1" presStyleIdx="0" presStyleCnt="6" custScaleX="66053" custScaleY="74926" custLinFactNeighborX="-28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267970-2F6D-416E-89B5-370B833671A4}" type="pres">
      <dgm:prSet presAssocID="{F3A3C43F-2A6E-4767-B527-BB1543886694}" presName="descendantText" presStyleLbl="alignAccFollowNode1" presStyleIdx="0" presStyleCnt="6" custScaleX="115976" custScaleY="1084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4021CD2-9D6E-4DA9-9F45-7B37E3346697}" type="pres">
      <dgm:prSet presAssocID="{77F6117B-F399-4630-AF30-3677D713CF91}" presName="sp" presStyleCnt="0"/>
      <dgm:spPr/>
    </dgm:pt>
    <dgm:pt modelId="{D3A335C6-2B53-4B17-B173-DD5A92D6E61D}" type="pres">
      <dgm:prSet presAssocID="{826478F4-1062-4C81-8FA1-1B8057744E69}" presName="linNode" presStyleCnt="0"/>
      <dgm:spPr/>
    </dgm:pt>
    <dgm:pt modelId="{880D023A-B353-401F-A0B1-724A56B87606}" type="pres">
      <dgm:prSet presAssocID="{826478F4-1062-4C81-8FA1-1B8057744E69}" presName="parentText" presStyleLbl="node1" presStyleIdx="1" presStyleCnt="6" custScaleX="66053" custScaleY="749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8E9094-84E3-47DD-8203-F14A9DF63907}" type="pres">
      <dgm:prSet presAssocID="{826478F4-1062-4C81-8FA1-1B8057744E69}" presName="descendantText" presStyleLbl="alignAccFollowNode1" presStyleIdx="1" presStyleCnt="6" custScaleX="115976" custScaleY="1182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7DA9EB44-51ED-40C6-B202-02078C22093C}" type="pres">
      <dgm:prSet presAssocID="{B683DFC4-5CB3-46B7-B04C-AA1D6C640A5E}" presName="sp" presStyleCnt="0"/>
      <dgm:spPr/>
    </dgm:pt>
    <dgm:pt modelId="{61664E00-B588-428C-B3BA-86DB447F5548}" type="pres">
      <dgm:prSet presAssocID="{DF50ECD5-3A6F-4D36-8618-D776D1BFD448}" presName="linNode" presStyleCnt="0"/>
      <dgm:spPr/>
    </dgm:pt>
    <dgm:pt modelId="{D7ACBD07-8471-4FAE-A4F3-1F17D5A0476A}" type="pres">
      <dgm:prSet presAssocID="{DF50ECD5-3A6F-4D36-8618-D776D1BFD448}" presName="parentText" presStyleLbl="node1" presStyleIdx="2" presStyleCnt="6" custScaleX="67027" custScaleY="767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C056D2-40F3-4145-8B94-C9FC5865C303}" type="pres">
      <dgm:prSet presAssocID="{DF50ECD5-3A6F-4D36-8618-D776D1BFD448}" presName="descendantText" presStyleLbl="alignAccFollowNode1" presStyleIdx="2" presStyleCnt="6" custScaleX="115428" custScaleY="125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D0A5E1-57C0-4AF7-9D3F-9C3A25379B5B}" type="pres">
      <dgm:prSet presAssocID="{4D456D92-A251-4ED7-B734-8F7F7910FADC}" presName="sp" presStyleCnt="0"/>
      <dgm:spPr/>
    </dgm:pt>
    <dgm:pt modelId="{53607071-0095-407E-ADE4-931BDE274F09}" type="pres">
      <dgm:prSet presAssocID="{00526491-4F0E-4D94-8AEB-5F2F71A56825}" presName="linNode" presStyleCnt="0"/>
      <dgm:spPr/>
    </dgm:pt>
    <dgm:pt modelId="{51878A48-F372-4772-9FB6-30D5F65CB8A3}" type="pres">
      <dgm:prSet presAssocID="{00526491-4F0E-4D94-8AEB-5F2F71A56825}" presName="parentText" presStyleLbl="node1" presStyleIdx="3" presStyleCnt="6" custScaleX="66053" custScaleY="749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568383-6168-48FC-A675-A01F89279537}" type="pres">
      <dgm:prSet presAssocID="{00526491-4F0E-4D94-8AEB-5F2F71A56825}" presName="descendantText" presStyleLbl="alignAccFollowNode1" presStyleIdx="3" presStyleCnt="6" custScaleX="115976" custScaleY="951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0877FA76-4BE8-496B-A3C7-9EAF5710D2A4}" type="pres">
      <dgm:prSet presAssocID="{5CAA3024-9146-4F9B-9E17-47D30162067E}" presName="sp" presStyleCnt="0"/>
      <dgm:spPr/>
    </dgm:pt>
    <dgm:pt modelId="{706B0E0A-BE38-4648-87F7-A246744AEBEE}" type="pres">
      <dgm:prSet presAssocID="{C1715D5E-947F-4B65-BE7F-9D148840B693}" presName="linNode" presStyleCnt="0"/>
      <dgm:spPr/>
    </dgm:pt>
    <dgm:pt modelId="{1290F7F9-2C3F-4893-B638-F8F0D004B2CA}" type="pres">
      <dgm:prSet presAssocID="{C1715D5E-947F-4B65-BE7F-9D148840B693}" presName="parentText" presStyleLbl="node1" presStyleIdx="4" presStyleCnt="6" custScaleX="67027" custScaleY="767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18D3A7-6B47-4080-991B-178294D66E71}" type="pres">
      <dgm:prSet presAssocID="{C1715D5E-947F-4B65-BE7F-9D148840B693}" presName="descendantText" presStyleLbl="alignAccFollowNode1" presStyleIdx="4" presStyleCnt="6" custScaleX="115428" custScaleY="125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1D82B3-F80C-4922-9F79-2E6122324DC4}" type="pres">
      <dgm:prSet presAssocID="{D979733C-C831-49F7-9D40-306AFDA3BD4F}" presName="sp" presStyleCnt="0"/>
      <dgm:spPr/>
    </dgm:pt>
    <dgm:pt modelId="{776C5FDD-BA3B-428A-8B16-10D4743727CA}" type="pres">
      <dgm:prSet presAssocID="{D31D0C24-3E27-47AA-9133-76C77D784F25}" presName="linNode" presStyleCnt="0"/>
      <dgm:spPr/>
    </dgm:pt>
    <dgm:pt modelId="{A331F42D-E466-48E4-8B52-007468815635}" type="pres">
      <dgm:prSet presAssocID="{D31D0C24-3E27-47AA-9133-76C77D784F25}" presName="parentText" presStyleLbl="node1" presStyleIdx="5" presStyleCnt="6" custScaleX="67027" custScaleY="767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0F7181-84D9-4FDC-8A7E-1C3F8123E771}" type="pres">
      <dgm:prSet presAssocID="{D31D0C24-3E27-47AA-9133-76C77D784F25}" presName="descendantText" presStyleLbl="alignAccFollowNode1" presStyleIdx="5" presStyleCnt="6" custScaleX="115428" custScaleY="125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397452B-9B39-4CEC-8271-42F1CC3A792C}" srcId="{3B4B1919-9621-4CD2-81EE-26885172841B}" destId="{D31D0C24-3E27-47AA-9133-76C77D784F25}" srcOrd="5" destOrd="0" parTransId="{C8DEC3D6-8F55-4625-B6B8-335CA469573F}" sibTransId="{E3F4CF96-A5CF-487B-95E0-C5E214B98769}"/>
    <dgm:cxn modelId="{88962DA6-97C3-4CFC-B294-78B09F4E8217}" srcId="{3B4B1919-9621-4CD2-81EE-26885172841B}" destId="{826478F4-1062-4C81-8FA1-1B8057744E69}" srcOrd="1" destOrd="0" parTransId="{70536C40-D545-4F51-AA2C-ED6C2C106BDD}" sibTransId="{B683DFC4-5CB3-46B7-B04C-AA1D6C640A5E}"/>
    <dgm:cxn modelId="{4B4B6831-8FB0-418B-8AB4-AC1CE7412D5B}" srcId="{D31D0C24-3E27-47AA-9133-76C77D784F25}" destId="{2AC862CA-A553-4C42-A435-2AEA5BC4DF7F}" srcOrd="1" destOrd="0" parTransId="{8F1B953E-6171-408A-932A-2AB9813D2BAE}" sibTransId="{559BB724-22DF-4AF8-B81B-B263E7545746}"/>
    <dgm:cxn modelId="{C2DA69CF-A69F-A54D-84EB-DAC4C3B45A24}" type="presOf" srcId="{3B4B1919-9621-4CD2-81EE-26885172841B}" destId="{5CD52113-B4FF-410E-9505-E8E9FCFE97C5}" srcOrd="0" destOrd="0" presId="urn:microsoft.com/office/officeart/2005/8/layout/vList5"/>
    <dgm:cxn modelId="{BD5EB81F-5A03-4451-9912-64F81E8C97C8}" srcId="{826478F4-1062-4C81-8FA1-1B8057744E69}" destId="{867F096C-D06F-4010-B10F-3C79F50510E5}" srcOrd="0" destOrd="0" parTransId="{603D23C4-56E0-49D1-BAA8-3242C8B5BEBF}" sibTransId="{D80A2D03-4EC5-4BE7-89CB-762FA5C61745}"/>
    <dgm:cxn modelId="{98CADE4F-3B3E-4322-B55F-409F4B911AA2}" srcId="{D31D0C24-3E27-47AA-9133-76C77D784F25}" destId="{30CD28F4-0A94-4945-9C28-97720B250042}" srcOrd="0" destOrd="0" parTransId="{4A7BF775-258D-41A0-88AA-E7C27CCC28D0}" sibTransId="{324D5C66-8C42-42D0-AF0A-AF2FB256F86E}"/>
    <dgm:cxn modelId="{2E4B9E83-2573-9245-97EE-40C79718AA5D}" type="presOf" srcId="{DF50ECD5-3A6F-4D36-8618-D776D1BFD448}" destId="{D7ACBD07-8471-4FAE-A4F3-1F17D5A0476A}" srcOrd="0" destOrd="0" presId="urn:microsoft.com/office/officeart/2005/8/layout/vList5"/>
    <dgm:cxn modelId="{943FDBDC-CC66-47C4-A44B-D13FFBC74B6E}" type="presOf" srcId="{5915E23C-57E2-48E4-92B2-ED6CBD082EB4}" destId="{488E9094-84E3-47DD-8203-F14A9DF63907}" srcOrd="0" destOrd="1" presId="urn:microsoft.com/office/officeart/2005/8/layout/vList5"/>
    <dgm:cxn modelId="{901A4729-A190-B54E-9E19-DD4F7983A5BE}" type="presOf" srcId="{C1715D5E-947F-4B65-BE7F-9D148840B693}" destId="{1290F7F9-2C3F-4893-B638-F8F0D004B2CA}" srcOrd="0" destOrd="0" presId="urn:microsoft.com/office/officeart/2005/8/layout/vList5"/>
    <dgm:cxn modelId="{BB5D3E96-5084-5844-A0A6-2209BE350773}" type="presOf" srcId="{195868B0-A2B4-4677-9E6B-D3C76546D87B}" destId="{0E267970-2F6D-416E-89B5-370B833671A4}" srcOrd="0" destOrd="0" presId="urn:microsoft.com/office/officeart/2005/8/layout/vList5"/>
    <dgm:cxn modelId="{415B320A-2A95-C042-A074-E1D57919FFC2}" type="presOf" srcId="{F3A3C43F-2A6E-4767-B527-BB1543886694}" destId="{6D2178D3-0F97-4CCF-BBAD-59FE86917C6F}" srcOrd="0" destOrd="0" presId="urn:microsoft.com/office/officeart/2005/8/layout/vList5"/>
    <dgm:cxn modelId="{4085BEAA-8A67-402C-99BB-6C7EA98BEA6C}" srcId="{3B4B1919-9621-4CD2-81EE-26885172841B}" destId="{F3A3C43F-2A6E-4767-B527-BB1543886694}" srcOrd="0" destOrd="0" parTransId="{C8C3B077-9722-4F9F-B6E8-C0E983D81E8D}" sibTransId="{77F6117B-F399-4630-AF30-3677D713CF91}"/>
    <dgm:cxn modelId="{1909278A-1839-4632-831F-DAA234792DBF}" srcId="{DF50ECD5-3A6F-4D36-8618-D776D1BFD448}" destId="{16388F79-F5FE-4B18-ABF2-2622C99CC195}" srcOrd="1" destOrd="0" parTransId="{179BA162-4F0D-4B2B-9E35-A844752B8031}" sibTransId="{5F6CBC90-E2F9-462D-979A-D0451EFF46C2}"/>
    <dgm:cxn modelId="{EEE2A63F-2380-DD42-B817-CD090D9B5471}" type="presOf" srcId="{F2858580-2308-4F04-91BB-344FC3E77EC3}" destId="{AD568383-6168-48FC-A675-A01F89279537}" srcOrd="0" destOrd="0" presId="urn:microsoft.com/office/officeart/2005/8/layout/vList5"/>
    <dgm:cxn modelId="{2B2B4958-037A-8D44-9E02-8ED3C3174096}" type="presOf" srcId="{00526491-4F0E-4D94-8AEB-5F2F71A56825}" destId="{51878A48-F372-4772-9FB6-30D5F65CB8A3}" srcOrd="0" destOrd="0" presId="urn:microsoft.com/office/officeart/2005/8/layout/vList5"/>
    <dgm:cxn modelId="{A304762B-8743-424A-B129-5D61277DACFF}" type="presOf" srcId="{826478F4-1062-4C81-8FA1-1B8057744E69}" destId="{880D023A-B353-401F-A0B1-724A56B87606}" srcOrd="0" destOrd="0" presId="urn:microsoft.com/office/officeart/2005/8/layout/vList5"/>
    <dgm:cxn modelId="{2B8E17A7-4018-4026-BD2D-E1E09E74AB62}" srcId="{C1715D5E-947F-4B65-BE7F-9D148840B693}" destId="{6777C11E-5538-4941-8A3E-143100B09EC7}" srcOrd="0" destOrd="0" parTransId="{0ADF4F9E-FDFA-48EE-BC29-C38E85B662BF}" sibTransId="{A33B388A-B847-4785-8C00-1B9AD99D9A06}"/>
    <dgm:cxn modelId="{19AA49FF-18B7-416A-9F7E-5CD1A32FE0F5}" srcId="{00526491-4F0E-4D94-8AEB-5F2F71A56825}" destId="{F2858580-2308-4F04-91BB-344FC3E77EC3}" srcOrd="0" destOrd="0" parTransId="{917C6184-6A6A-4E71-B45B-65F01E237F04}" sibTransId="{F5B0E919-2F4A-47EF-AD26-A8BE60F7FA13}"/>
    <dgm:cxn modelId="{CEB8DBC2-4D57-4918-93B0-3A9437DEB44B}" srcId="{826478F4-1062-4C81-8FA1-1B8057744E69}" destId="{5915E23C-57E2-48E4-92B2-ED6CBD082EB4}" srcOrd="1" destOrd="0" parTransId="{DFF7C9E7-3C7B-4831-9BB8-C643F27274B1}" sibTransId="{2CB884FD-57A6-44C5-9082-AD16D833ED3C}"/>
    <dgm:cxn modelId="{8AD6E8E0-9F0F-48D9-84EF-EE86C1B4D9E4}" type="presOf" srcId="{2AC862CA-A553-4C42-A435-2AEA5BC4DF7F}" destId="{170F7181-84D9-4FDC-8A7E-1C3F8123E771}" srcOrd="0" destOrd="1" presId="urn:microsoft.com/office/officeart/2005/8/layout/vList5"/>
    <dgm:cxn modelId="{F8A14823-66BA-DE4F-9172-F3A191BB2091}" type="presOf" srcId="{41F98A72-A812-4EB3-9158-AB8181681DAF}" destId="{8DC056D2-40F3-4145-8B94-C9FC5865C303}" srcOrd="0" destOrd="0" presId="urn:microsoft.com/office/officeart/2005/8/layout/vList5"/>
    <dgm:cxn modelId="{DD9AA40D-4250-7E4F-9771-5861D0A41ED6}" type="presOf" srcId="{30CD28F4-0A94-4945-9C28-97720B250042}" destId="{170F7181-84D9-4FDC-8A7E-1C3F8123E771}" srcOrd="0" destOrd="0" presId="urn:microsoft.com/office/officeart/2005/8/layout/vList5"/>
    <dgm:cxn modelId="{7F4A5B2D-612A-4279-B156-E2F1B971D11F}" type="presOf" srcId="{16388F79-F5FE-4B18-ABF2-2622C99CC195}" destId="{8DC056D2-40F3-4145-8B94-C9FC5865C303}" srcOrd="0" destOrd="1" presId="urn:microsoft.com/office/officeart/2005/8/layout/vList5"/>
    <dgm:cxn modelId="{D5087710-C821-4DA7-92BB-FBC59AB18AF8}" srcId="{3B4B1919-9621-4CD2-81EE-26885172841B}" destId="{C1715D5E-947F-4B65-BE7F-9D148840B693}" srcOrd="4" destOrd="0" parTransId="{5C1076AB-59EB-4AE3-9796-DB4F22FF2080}" sibTransId="{D979733C-C831-49F7-9D40-306AFDA3BD4F}"/>
    <dgm:cxn modelId="{DCB0B6E9-D7C8-42E9-B0CE-06299A7C8B8D}" srcId="{DF50ECD5-3A6F-4D36-8618-D776D1BFD448}" destId="{41F98A72-A812-4EB3-9158-AB8181681DAF}" srcOrd="0" destOrd="0" parTransId="{540C34DB-B7FA-4CE8-9850-D9BDD4EEC0AB}" sibTransId="{4AB64A0F-3D49-4E91-A760-78ACD78EA215}"/>
    <dgm:cxn modelId="{72C169C6-1395-4ED7-9544-7C6957572602}" srcId="{F3A3C43F-2A6E-4767-B527-BB1543886694}" destId="{195868B0-A2B4-4677-9E6B-D3C76546D87B}" srcOrd="0" destOrd="0" parTransId="{98CF0E2F-0B73-4DE4-A07D-3E289F0EFB03}" sibTransId="{4CC347CB-E4C3-4E97-B11E-E67E7C94D4D9}"/>
    <dgm:cxn modelId="{05396A4C-3713-1840-ACF9-3DB49CE5DCF0}" type="presOf" srcId="{D31D0C24-3E27-47AA-9133-76C77D784F25}" destId="{A331F42D-E466-48E4-8B52-007468815635}" srcOrd="0" destOrd="0" presId="urn:microsoft.com/office/officeart/2005/8/layout/vList5"/>
    <dgm:cxn modelId="{83F76CD6-CD28-45FC-B2FA-2D525B30199C}" srcId="{3B4B1919-9621-4CD2-81EE-26885172841B}" destId="{DF50ECD5-3A6F-4D36-8618-D776D1BFD448}" srcOrd="2" destOrd="0" parTransId="{4A9CD9C1-0D6E-4765-A324-2C2FA07A11C3}" sibTransId="{4D456D92-A251-4ED7-B734-8F7F7910FADC}"/>
    <dgm:cxn modelId="{861EA8F1-5520-3545-A07C-308D0E86418D}" type="presOf" srcId="{6777C11E-5538-4941-8A3E-143100B09EC7}" destId="{AB18D3A7-6B47-4080-991B-178294D66E71}" srcOrd="0" destOrd="0" presId="urn:microsoft.com/office/officeart/2005/8/layout/vList5"/>
    <dgm:cxn modelId="{D71ACBA1-76C8-6F48-A5BC-C994B7A794D8}" type="presOf" srcId="{867F096C-D06F-4010-B10F-3C79F50510E5}" destId="{488E9094-84E3-47DD-8203-F14A9DF63907}" srcOrd="0" destOrd="0" presId="urn:microsoft.com/office/officeart/2005/8/layout/vList5"/>
    <dgm:cxn modelId="{AC21FE10-E28C-419E-B98C-CA3B03E20D96}" srcId="{3B4B1919-9621-4CD2-81EE-26885172841B}" destId="{00526491-4F0E-4D94-8AEB-5F2F71A56825}" srcOrd="3" destOrd="0" parTransId="{A8029764-3E2A-42E7-B7EB-7B95CE79CE14}" sibTransId="{5CAA3024-9146-4F9B-9E17-47D30162067E}"/>
    <dgm:cxn modelId="{6396441C-E422-344A-8BCC-2A1523E8AC77}" type="presParOf" srcId="{5CD52113-B4FF-410E-9505-E8E9FCFE97C5}" destId="{B64E29FE-9590-469D-A578-A82273DB0C72}" srcOrd="0" destOrd="0" presId="urn:microsoft.com/office/officeart/2005/8/layout/vList5"/>
    <dgm:cxn modelId="{7EFCC30F-033F-1E4D-9BC2-41DDF8134228}" type="presParOf" srcId="{B64E29FE-9590-469D-A578-A82273DB0C72}" destId="{6D2178D3-0F97-4CCF-BBAD-59FE86917C6F}" srcOrd="0" destOrd="0" presId="urn:microsoft.com/office/officeart/2005/8/layout/vList5"/>
    <dgm:cxn modelId="{9052CD6C-6C75-2742-AED2-C1BFD22577D3}" type="presParOf" srcId="{B64E29FE-9590-469D-A578-A82273DB0C72}" destId="{0E267970-2F6D-416E-89B5-370B833671A4}" srcOrd="1" destOrd="0" presId="urn:microsoft.com/office/officeart/2005/8/layout/vList5"/>
    <dgm:cxn modelId="{7E2E9F00-BE2F-0949-B116-95083AE4B826}" type="presParOf" srcId="{5CD52113-B4FF-410E-9505-E8E9FCFE97C5}" destId="{54021CD2-9D6E-4DA9-9F45-7B37E3346697}" srcOrd="1" destOrd="0" presId="urn:microsoft.com/office/officeart/2005/8/layout/vList5"/>
    <dgm:cxn modelId="{62A870A2-53DF-EE40-85D3-9FE50868627A}" type="presParOf" srcId="{5CD52113-B4FF-410E-9505-E8E9FCFE97C5}" destId="{D3A335C6-2B53-4B17-B173-DD5A92D6E61D}" srcOrd="2" destOrd="0" presId="urn:microsoft.com/office/officeart/2005/8/layout/vList5"/>
    <dgm:cxn modelId="{22402C79-93B4-C045-8F72-2D2E4DFADC24}" type="presParOf" srcId="{D3A335C6-2B53-4B17-B173-DD5A92D6E61D}" destId="{880D023A-B353-401F-A0B1-724A56B87606}" srcOrd="0" destOrd="0" presId="urn:microsoft.com/office/officeart/2005/8/layout/vList5"/>
    <dgm:cxn modelId="{900AD200-77C0-8246-9368-F76C2AD5B07F}" type="presParOf" srcId="{D3A335C6-2B53-4B17-B173-DD5A92D6E61D}" destId="{488E9094-84E3-47DD-8203-F14A9DF63907}" srcOrd="1" destOrd="0" presId="urn:microsoft.com/office/officeart/2005/8/layout/vList5"/>
    <dgm:cxn modelId="{E106E207-F3DF-0140-80FF-CDA18F32333A}" type="presParOf" srcId="{5CD52113-B4FF-410E-9505-E8E9FCFE97C5}" destId="{7DA9EB44-51ED-40C6-B202-02078C22093C}" srcOrd="3" destOrd="0" presId="urn:microsoft.com/office/officeart/2005/8/layout/vList5"/>
    <dgm:cxn modelId="{3D8B7A5C-7998-0C4B-9037-D3CA9048313A}" type="presParOf" srcId="{5CD52113-B4FF-410E-9505-E8E9FCFE97C5}" destId="{61664E00-B588-428C-B3BA-86DB447F5548}" srcOrd="4" destOrd="0" presId="urn:microsoft.com/office/officeart/2005/8/layout/vList5"/>
    <dgm:cxn modelId="{3AE5DC19-2B56-3248-8787-AA6D0E480D4B}" type="presParOf" srcId="{61664E00-B588-428C-B3BA-86DB447F5548}" destId="{D7ACBD07-8471-4FAE-A4F3-1F17D5A0476A}" srcOrd="0" destOrd="0" presId="urn:microsoft.com/office/officeart/2005/8/layout/vList5"/>
    <dgm:cxn modelId="{C97CF4D4-8A16-D844-A945-9C33D8D61B0A}" type="presParOf" srcId="{61664E00-B588-428C-B3BA-86DB447F5548}" destId="{8DC056D2-40F3-4145-8B94-C9FC5865C303}" srcOrd="1" destOrd="0" presId="urn:microsoft.com/office/officeart/2005/8/layout/vList5"/>
    <dgm:cxn modelId="{A89B17CA-CD5F-B844-AF55-278F43BA163F}" type="presParOf" srcId="{5CD52113-B4FF-410E-9505-E8E9FCFE97C5}" destId="{31D0A5E1-57C0-4AF7-9D3F-9C3A25379B5B}" srcOrd="5" destOrd="0" presId="urn:microsoft.com/office/officeart/2005/8/layout/vList5"/>
    <dgm:cxn modelId="{63F2DE3B-ACD1-2C47-83C6-CC5949E4E0EE}" type="presParOf" srcId="{5CD52113-B4FF-410E-9505-E8E9FCFE97C5}" destId="{53607071-0095-407E-ADE4-931BDE274F09}" srcOrd="6" destOrd="0" presId="urn:microsoft.com/office/officeart/2005/8/layout/vList5"/>
    <dgm:cxn modelId="{A99E6B76-C303-4D48-8744-C43F902CD2FA}" type="presParOf" srcId="{53607071-0095-407E-ADE4-931BDE274F09}" destId="{51878A48-F372-4772-9FB6-30D5F65CB8A3}" srcOrd="0" destOrd="0" presId="urn:microsoft.com/office/officeart/2005/8/layout/vList5"/>
    <dgm:cxn modelId="{0BA1ED45-0219-8941-B97B-BF3E06E287CA}" type="presParOf" srcId="{53607071-0095-407E-ADE4-931BDE274F09}" destId="{AD568383-6168-48FC-A675-A01F89279537}" srcOrd="1" destOrd="0" presId="urn:microsoft.com/office/officeart/2005/8/layout/vList5"/>
    <dgm:cxn modelId="{E76EC0BC-9C87-034D-97A1-4C994F1CC6FA}" type="presParOf" srcId="{5CD52113-B4FF-410E-9505-E8E9FCFE97C5}" destId="{0877FA76-4BE8-496B-A3C7-9EAF5710D2A4}" srcOrd="7" destOrd="0" presId="urn:microsoft.com/office/officeart/2005/8/layout/vList5"/>
    <dgm:cxn modelId="{279F8746-36AA-6B4F-9EC4-E5581854E994}" type="presParOf" srcId="{5CD52113-B4FF-410E-9505-E8E9FCFE97C5}" destId="{706B0E0A-BE38-4648-87F7-A246744AEBEE}" srcOrd="8" destOrd="0" presId="urn:microsoft.com/office/officeart/2005/8/layout/vList5"/>
    <dgm:cxn modelId="{0E57424A-CCC7-844F-B797-A037BBE5EE82}" type="presParOf" srcId="{706B0E0A-BE38-4648-87F7-A246744AEBEE}" destId="{1290F7F9-2C3F-4893-B638-F8F0D004B2CA}" srcOrd="0" destOrd="0" presId="urn:microsoft.com/office/officeart/2005/8/layout/vList5"/>
    <dgm:cxn modelId="{32F1B2F2-F46D-9545-89C6-08B085456E81}" type="presParOf" srcId="{706B0E0A-BE38-4648-87F7-A246744AEBEE}" destId="{AB18D3A7-6B47-4080-991B-178294D66E71}" srcOrd="1" destOrd="0" presId="urn:microsoft.com/office/officeart/2005/8/layout/vList5"/>
    <dgm:cxn modelId="{4BD8F5D3-A421-524F-AC1C-DBDDE1FD0E2F}" type="presParOf" srcId="{5CD52113-B4FF-410E-9505-E8E9FCFE97C5}" destId="{331D82B3-F80C-4922-9F79-2E6122324DC4}" srcOrd="9" destOrd="0" presId="urn:microsoft.com/office/officeart/2005/8/layout/vList5"/>
    <dgm:cxn modelId="{E21D9604-E8C7-9043-9C56-CC8CEAC485FD}" type="presParOf" srcId="{5CD52113-B4FF-410E-9505-E8E9FCFE97C5}" destId="{776C5FDD-BA3B-428A-8B16-10D4743727CA}" srcOrd="10" destOrd="0" presId="urn:microsoft.com/office/officeart/2005/8/layout/vList5"/>
    <dgm:cxn modelId="{CFB2E20A-7902-604B-90F3-3BC3B5D03D15}" type="presParOf" srcId="{776C5FDD-BA3B-428A-8B16-10D4743727CA}" destId="{A331F42D-E466-48E4-8B52-007468815635}" srcOrd="0" destOrd="0" presId="urn:microsoft.com/office/officeart/2005/8/layout/vList5"/>
    <dgm:cxn modelId="{925F8DA1-2261-FE4E-A492-919BCCCE028B}" type="presParOf" srcId="{776C5FDD-BA3B-428A-8B16-10D4743727CA}" destId="{170F7181-84D9-4FDC-8A7E-1C3F8123E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547F-9099-462C-9785-E359D385A877}">
      <dsp:nvSpPr>
        <dsp:cNvPr id="0" name=""/>
        <dsp:cNvSpPr/>
      </dsp:nvSpPr>
      <dsp:spPr>
        <a:xfrm>
          <a:off x="2022425" y="44644"/>
          <a:ext cx="2321537" cy="23215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Scale of Data Center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294" y="357159"/>
        <a:ext cx="1785798" cy="736641"/>
      </dsp:txXfrm>
    </dsp:sp>
    <dsp:sp modelId="{DDC2B209-B668-4AC8-8613-AC4483C94544}">
      <dsp:nvSpPr>
        <dsp:cNvPr id="0" name=""/>
        <dsp:cNvSpPr/>
      </dsp:nvSpPr>
      <dsp:spPr>
        <a:xfrm>
          <a:off x="3049259" y="1071479"/>
          <a:ext cx="2321537" cy="23215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Power Density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99318" y="1339348"/>
        <a:ext cx="892899" cy="1785798"/>
      </dsp:txXfrm>
    </dsp:sp>
    <dsp:sp modelId="{3E1335AC-12D7-4F95-B995-D36054994172}">
      <dsp:nvSpPr>
        <dsp:cNvPr id="0" name=""/>
        <dsp:cNvSpPr/>
      </dsp:nvSpPr>
      <dsp:spPr>
        <a:xfrm>
          <a:off x="2022425" y="2098313"/>
          <a:ext cx="2321537" cy="23215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Initial Cost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294" y="3370694"/>
        <a:ext cx="1785798" cy="736641"/>
      </dsp:txXfrm>
    </dsp:sp>
    <dsp:sp modelId="{4D534D8A-D1EB-4E33-92C8-91B792ACD343}">
      <dsp:nvSpPr>
        <dsp:cNvPr id="0" name=""/>
        <dsp:cNvSpPr/>
      </dsp:nvSpPr>
      <dsp:spPr>
        <a:xfrm>
          <a:off x="995590" y="1071479"/>
          <a:ext cx="2321537" cy="23215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Maintain Cost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74170" y="1339348"/>
        <a:ext cx="892899" cy="1785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7970-2F6D-416E-89B5-370B833671A4}">
      <dsp:nvSpPr>
        <dsp:cNvPr id="0" name=""/>
        <dsp:cNvSpPr/>
      </dsp:nvSpPr>
      <dsp:spPr>
        <a:xfrm rot="5400000">
          <a:off x="6404581" y="-3692646"/>
          <a:ext cx="738725" cy="8124047"/>
        </a:xfrm>
        <a:prstGeom prst="round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itchFamily="34" charset="-122"/>
              <a:ea typeface="微软雅黑" pitchFamily="34" charset="-122"/>
            </a:rPr>
            <a:t>Channel closed, the level of air, hot and cold air isolation order, improve the cooling efficiency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982" y="36077"/>
        <a:ext cx="8051923" cy="666601"/>
      </dsp:txXfrm>
    </dsp:sp>
    <dsp:sp modelId="{6D2178D3-0F97-4CCF-BBAD-59FE86917C6F}">
      <dsp:nvSpPr>
        <dsp:cNvPr id="0" name=""/>
        <dsp:cNvSpPr/>
      </dsp:nvSpPr>
      <dsp:spPr>
        <a:xfrm>
          <a:off x="89354" y="50527"/>
          <a:ext cx="2602671" cy="6376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High Density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20484" y="81657"/>
        <a:ext cx="2540411" cy="575438"/>
      </dsp:txXfrm>
    </dsp:sp>
    <dsp:sp modelId="{488E9094-84E3-47DD-8203-F14A9DF63907}">
      <dsp:nvSpPr>
        <dsp:cNvPr id="0" name=""/>
        <dsp:cNvSpPr/>
      </dsp:nvSpPr>
      <dsp:spPr>
        <a:xfrm rot="5400000">
          <a:off x="6371429" y="-2878213"/>
          <a:ext cx="805029" cy="8124047"/>
        </a:xfrm>
        <a:prstGeom prst="round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smtClean="0">
              <a:latin typeface="微软雅黑" pitchFamily="34" charset="-122"/>
              <a:ea typeface="微软雅黑" pitchFamily="34" charset="-122"/>
            </a:rPr>
            <a:t>The level of air, the nearest refrigeration, air-conditioning return air temperatures increase, lower energy efficiency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 smtClean="0">
              <a:latin typeface="微软雅黑" pitchFamily="34" charset="-122"/>
              <a:ea typeface="微软雅黑" pitchFamily="34" charset="-122"/>
            </a:rPr>
            <a:t>Two kinds of chilled water and </a:t>
          </a:r>
          <a:r>
            <a:rPr lang="en-US" altLang="en-US" sz="1200" kern="1200" dirty="0" err="1" smtClean="0">
              <a:latin typeface="微软雅黑" pitchFamily="34" charset="-122"/>
              <a:ea typeface="微软雅黑" pitchFamily="34" charset="-122"/>
            </a:rPr>
            <a:t>freon</a:t>
          </a:r>
          <a:r>
            <a:rPr lang="en-US" altLang="en-US" sz="1200" kern="1200" dirty="0" smtClean="0">
              <a:latin typeface="微软雅黑" pitchFamily="34" charset="-122"/>
              <a:ea typeface="微软雅黑" pitchFamily="34" charset="-122"/>
            </a:rPr>
            <a:t> refrigeration systems, support winter natural cooling technology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51218" y="820594"/>
        <a:ext cx="8045451" cy="726433"/>
      </dsp:txXfrm>
    </dsp:sp>
    <dsp:sp modelId="{880D023A-B353-401F-A0B1-724A56B87606}">
      <dsp:nvSpPr>
        <dsp:cNvPr id="0" name=""/>
        <dsp:cNvSpPr/>
      </dsp:nvSpPr>
      <dsp:spPr>
        <a:xfrm>
          <a:off x="109248" y="864960"/>
          <a:ext cx="2602671" cy="6376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Green IT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0378" y="896090"/>
        <a:ext cx="2540411" cy="575438"/>
      </dsp:txXfrm>
    </dsp:sp>
    <dsp:sp modelId="{8DC056D2-40F3-4145-8B94-C9FC5865C303}">
      <dsp:nvSpPr>
        <dsp:cNvPr id="0" name=""/>
        <dsp:cNvSpPr/>
      </dsp:nvSpPr>
      <dsp:spPr>
        <a:xfrm rot="5400000">
          <a:off x="6360871" y="-1984272"/>
          <a:ext cx="851459" cy="807776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effectLst/>
              <a:latin typeface="微软雅黑" pitchFamily="34" charset="-122"/>
              <a:ea typeface="微软雅黑" pitchFamily="34" charset="-122"/>
            </a:rPr>
            <a:t>Modular design, flexible deployment, adaptation stage partition construction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latin typeface="微软雅黑" pitchFamily="34" charset="-122"/>
              <a:ea typeface="微软雅黑" pitchFamily="34" charset="-122"/>
            </a:rPr>
            <a:t>Total solutions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720" y="1670444"/>
        <a:ext cx="8036198" cy="768329"/>
      </dsp:txXfrm>
    </dsp:sp>
    <dsp:sp modelId="{D7ACBD07-8471-4FAE-A4F3-1F17D5A0476A}">
      <dsp:nvSpPr>
        <dsp:cNvPr id="0" name=""/>
        <dsp:cNvSpPr/>
      </dsp:nvSpPr>
      <dsp:spPr>
        <a:xfrm>
          <a:off x="109248" y="1728099"/>
          <a:ext cx="2638470" cy="6530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High </a:t>
          </a:r>
          <a:r>
            <a:rPr lang="en-US" altLang="zh-CN" sz="1800" b="1" kern="1200" dirty="0" err="1" smtClean="0">
              <a:latin typeface="微软雅黑" pitchFamily="34" charset="-122"/>
              <a:ea typeface="微软雅黑" pitchFamily="34" charset="-122"/>
            </a:rPr>
            <a:t>Avaliability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1126" y="1759977"/>
        <a:ext cx="2574714" cy="589262"/>
      </dsp:txXfrm>
    </dsp:sp>
    <dsp:sp modelId="{AD568383-6168-48FC-A675-A01F89279537}">
      <dsp:nvSpPr>
        <dsp:cNvPr id="0" name=""/>
        <dsp:cNvSpPr/>
      </dsp:nvSpPr>
      <dsp:spPr>
        <a:xfrm rot="5400000">
          <a:off x="6449948" y="-1215134"/>
          <a:ext cx="647990" cy="8124047"/>
        </a:xfrm>
        <a:prstGeom prst="round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itchFamily="34" charset="-122"/>
              <a:ea typeface="微软雅黑" pitchFamily="34" charset="-122"/>
            </a:rPr>
            <a:t>Intelligent engine room centralized management, IT and "IT microenvironment" unified infrastructure management platform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3552" y="2554526"/>
        <a:ext cx="8060783" cy="584726"/>
      </dsp:txXfrm>
    </dsp:sp>
    <dsp:sp modelId="{51878A48-F372-4772-9FB6-30D5F65CB8A3}">
      <dsp:nvSpPr>
        <dsp:cNvPr id="0" name=""/>
        <dsp:cNvSpPr/>
      </dsp:nvSpPr>
      <dsp:spPr>
        <a:xfrm>
          <a:off x="109248" y="2528039"/>
          <a:ext cx="2602671" cy="6376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Smart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0378" y="2559169"/>
        <a:ext cx="2540411" cy="575438"/>
      </dsp:txXfrm>
    </dsp:sp>
    <dsp:sp modelId="{AB18D3A7-6B47-4080-991B-178294D66E71}">
      <dsp:nvSpPr>
        <dsp:cNvPr id="0" name=""/>
        <dsp:cNvSpPr/>
      </dsp:nvSpPr>
      <dsp:spPr>
        <a:xfrm rot="5400000">
          <a:off x="6360871" y="-399712"/>
          <a:ext cx="851459" cy="807776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effectLst/>
              <a:latin typeface="微软雅黑" pitchFamily="34" charset="-122"/>
              <a:ea typeface="微软雅黑" pitchFamily="34" charset="-122"/>
            </a:rPr>
            <a:t>Engineering products of the factory completion of the inspection, site integration </a:t>
          </a:r>
          <a:r>
            <a:rPr lang="en-US" altLang="en-US" sz="1400" kern="1200" dirty="0" err="1" smtClean="0">
              <a:effectLst/>
              <a:latin typeface="微软雅黑" pitchFamily="34" charset="-122"/>
              <a:ea typeface="微软雅黑" pitchFamily="34" charset="-122"/>
            </a:rPr>
            <a:t>Integration</a:t>
          </a:r>
          <a:r>
            <a:rPr lang="en-US" altLang="en-US" sz="1400" kern="1200" dirty="0" smtClean="0">
              <a:effectLst/>
              <a:latin typeface="微软雅黑" pitchFamily="34" charset="-122"/>
              <a:ea typeface="微软雅黑" pitchFamily="34" charset="-122"/>
            </a:rPr>
            <a:t> . </a:t>
          </a:r>
          <a:r>
            <a:rPr lang="en-US" altLang="en-US" sz="1400" kern="1200" dirty="0" err="1" smtClean="0">
              <a:effectLst/>
              <a:latin typeface="微软雅黑" pitchFamily="34" charset="-122"/>
              <a:ea typeface="微软雅黑" pitchFamily="34" charset="-122"/>
            </a:rPr>
            <a:t>Implemetation</a:t>
          </a:r>
          <a:r>
            <a:rPr lang="en-US" altLang="en-US" sz="1400" kern="1200" dirty="0" smtClean="0">
              <a:effectLst/>
              <a:latin typeface="微软雅黑" pitchFamily="34" charset="-122"/>
              <a:ea typeface="微软雅黑" pitchFamily="34" charset="-122"/>
            </a:rPr>
            <a:t> period is shortened by 20% to 30%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720" y="3255004"/>
        <a:ext cx="8036198" cy="768329"/>
      </dsp:txXfrm>
    </dsp:sp>
    <dsp:sp modelId="{1290F7F9-2C3F-4893-B638-F8F0D004B2CA}">
      <dsp:nvSpPr>
        <dsp:cNvPr id="0" name=""/>
        <dsp:cNvSpPr/>
      </dsp:nvSpPr>
      <dsp:spPr>
        <a:xfrm>
          <a:off x="109248" y="3312660"/>
          <a:ext cx="2638470" cy="65301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Standard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1126" y="3344538"/>
        <a:ext cx="2574714" cy="589262"/>
      </dsp:txXfrm>
    </dsp:sp>
    <dsp:sp modelId="{170F7181-84D9-4FDC-8A7E-1C3F8123E771}">
      <dsp:nvSpPr>
        <dsp:cNvPr id="0" name=""/>
        <dsp:cNvSpPr/>
      </dsp:nvSpPr>
      <dsp:spPr>
        <a:xfrm rot="5400000">
          <a:off x="6360871" y="494301"/>
          <a:ext cx="851459" cy="80777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itchFamily="34" charset="-122"/>
              <a:ea typeface="微软雅黑" pitchFamily="34" charset="-122"/>
            </a:rPr>
            <a:t>4</a:t>
          </a:r>
          <a:r>
            <a:rPr lang="en-US" altLang="en-US" sz="1400" kern="1200" baseline="30000" dirty="0" smtClean="0">
              <a:latin typeface="微软雅黑" pitchFamily="34" charset="-122"/>
              <a:ea typeface="微软雅黑" pitchFamily="34" charset="-122"/>
            </a:rPr>
            <a:t>th</a:t>
          </a:r>
          <a:r>
            <a:rPr lang="en-US" altLang="en-US" sz="1400" kern="1200" dirty="0" smtClean="0">
              <a:latin typeface="微软雅黑" pitchFamily="34" charset="-122"/>
              <a:ea typeface="微软雅黑" pitchFamily="34" charset="-122"/>
            </a:rPr>
            <a:t> generation data center concept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itchFamily="34" charset="-122"/>
              <a:ea typeface="微软雅黑" pitchFamily="34" charset="-122"/>
            </a:rPr>
            <a:t>Optimization of energy consumption indicators PUE, saving 15% to 20%, saving space by 30% to 40%</a:t>
          </a:r>
          <a:endParaRPr lang="zh-CN" altLang="en-US" sz="14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747720" y="4149018"/>
        <a:ext cx="8036198" cy="768329"/>
      </dsp:txXfrm>
    </dsp:sp>
    <dsp:sp modelId="{A331F42D-E466-48E4-8B52-007468815635}">
      <dsp:nvSpPr>
        <dsp:cNvPr id="0" name=""/>
        <dsp:cNvSpPr/>
      </dsp:nvSpPr>
      <dsp:spPr>
        <a:xfrm>
          <a:off x="109248" y="4206674"/>
          <a:ext cx="2638470" cy="6530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Advanced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1126" y="4238552"/>
        <a:ext cx="2574714" cy="58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48E9-0916-4956-B025-CAE282ED9C47}" type="datetimeFigureOut">
              <a:rPr lang="zh-CN" altLang="en-US" smtClean="0"/>
              <a:t>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6843-F55E-43B0-81DA-434FAE732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1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77D49-39E1-4E03-B374-7B8AD7F60555}" type="datetimeFigureOut">
              <a:rPr lang="zh-CN" altLang="en-US" smtClean="0"/>
              <a:t>15/12/1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F47F-8CE3-4B88-BDE2-918453ED9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718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262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623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2008</a:t>
            </a:r>
            <a:r>
              <a:rPr lang="en-US" altLang="zh-CN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ranked No.10</a:t>
            </a:r>
            <a:r>
              <a:rPr lang="en-US" altLang="zh-CN" sz="14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altLang="zh-CN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altLang="zh-CN" sz="1400" b="1" i="1" baseline="0" dirty="0" smtClean="0">
                <a:solidFill>
                  <a:srgbClr val="FF0000"/>
                </a:solidFill>
              </a:rPr>
              <a:t>the world’s top500 supercomputer again, </a:t>
            </a:r>
            <a:r>
              <a:rPr lang="en-US" altLang="zh-CN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computer system named Magic cube.</a:t>
            </a:r>
            <a:endParaRPr lang="en-US" altLang="zh-CN" sz="1400" b="1" i="1" baseline="0" dirty="0" smtClean="0">
              <a:solidFill>
                <a:srgbClr val="FF0000"/>
              </a:solidFill>
            </a:endParaRPr>
          </a:p>
          <a:p>
            <a:endParaRPr lang="en-US" altLang="zh-CN" sz="16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</a:t>
            </a:r>
            <a:r>
              <a:rPr lang="en-US" altLang="zh-CN" sz="16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Cube</a:t>
            </a:r>
            <a:r>
              <a:rPr lang="en-US" altLang="zh-CN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Shanghai Supercomputer Center was the most powerful system outside the U.S.</a:t>
            </a:r>
          </a:p>
          <a:p>
            <a:endParaRPr lang="en-US" altLang="zh-CN" sz="16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the largest system which can be operated with Windows HPC 2008 operating system.</a:t>
            </a:r>
            <a:endParaRPr lang="zh-CN" altLang="en-US" sz="1400" b="1" dirty="0" smtClean="0"/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E022-026A-4C84-90AE-96706DA9016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12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2010, Sugon have made a huge </a:t>
            </a:r>
            <a:r>
              <a:rPr lang="en-US" altLang="zh-CN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progress,We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hit the NO.2 of </a:t>
            </a:r>
            <a:r>
              <a:rPr lang="en-US" altLang="zh-CN" sz="1200" b="1" i="1" baseline="0" dirty="0" smtClean="0">
                <a:solidFill>
                  <a:srgbClr val="FF0000"/>
                </a:solidFill>
              </a:rPr>
              <a:t>the world’s top500 supercomputer.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computer system named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Nebulae, build from a Dawning TC3600 Blade system with Intel X5650 processors and NVidia Tesla C2050 GPUs It was the fastest in theoretical peak performance at 2.98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Peta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Flop/s and No. 2 with a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Linpack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of 1.271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PFlop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/s. This is the highest rank a Chinese system ever achieved. 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EE022-026A-4C84-90AE-96706DA9016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9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47F-8CE3-4B88-BDE2-918453ED941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52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pt\封面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511143" y="3909054"/>
            <a:ext cx="4537518" cy="480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8544983" cy="9609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146956" y="1075270"/>
            <a:ext cx="587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Dawning Information Industry</a:t>
            </a:r>
            <a:r>
              <a:rPr lang="en-US" altLang="zh-CN" sz="2400" baseline="0" dirty="0" smtClean="0"/>
              <a:t> Co., Ltd.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9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3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B01F24"/>
              </a:gs>
              <a:gs pos="50000">
                <a:srgbClr val="B01F24">
                  <a:lumMod val="96000"/>
                </a:srgbClr>
              </a:gs>
              <a:gs pos="100000">
                <a:srgbClr val="B01F24">
                  <a:lumMod val="77000"/>
                  <a:lumOff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dirty="0">
              <a:solidFill>
                <a:prstClr val="black"/>
              </a:solidFill>
              <a:latin typeface="Arial" charset="0"/>
              <a:ea typeface="宋体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03446" y="5451500"/>
            <a:ext cx="10147300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通讯地址：北京市海淀区东北旺西路</a:t>
            </a:r>
            <a:r>
              <a:rPr lang="en-US" altLang="zh-CN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号中关村软件园</a:t>
            </a:r>
            <a:r>
              <a:rPr lang="en-US" altLang="zh-CN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号 </a:t>
            </a:r>
            <a:endParaRPr lang="en-US" altLang="zh-CN" sz="1000" spc="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邮政编码</a:t>
            </a:r>
            <a:r>
              <a:rPr lang="zh-CN" altLang="en-US" sz="1000" spc="100" dirty="0">
                <a:solidFill>
                  <a:prstClr val="white"/>
                </a:solidFill>
                <a:latin typeface="Arial" charset="0"/>
                <a:ea typeface="宋体"/>
              </a:rPr>
              <a:t>：</a:t>
            </a:r>
            <a:r>
              <a:rPr lang="en-US" altLang="zh-CN" sz="1000" spc="100" dirty="0">
                <a:solidFill>
                  <a:prstClr val="white"/>
                </a:solidFill>
                <a:latin typeface="Arial" charset="0"/>
                <a:ea typeface="宋体"/>
              </a:rPr>
              <a:t>100094    </a:t>
            </a:r>
            <a:r>
              <a:rPr lang="zh-CN" altLang="en-US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联系电话</a:t>
            </a:r>
            <a:r>
              <a:rPr lang="zh-CN" altLang="en-US" sz="1000" spc="100" dirty="0">
                <a:solidFill>
                  <a:prstClr val="white"/>
                </a:solidFill>
                <a:latin typeface="Arial" charset="0"/>
                <a:ea typeface="宋体"/>
              </a:rPr>
              <a:t>：</a:t>
            </a:r>
            <a:r>
              <a:rPr lang="en-US" altLang="zh-CN" sz="1000" spc="100" dirty="0">
                <a:solidFill>
                  <a:prstClr val="white"/>
                </a:solidFill>
                <a:latin typeface="Arial" charset="0"/>
                <a:ea typeface="宋体"/>
              </a:rPr>
              <a:t>010-56308000   </a:t>
            </a:r>
            <a:r>
              <a:rPr lang="zh-CN" altLang="en-US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微博</a:t>
            </a:r>
            <a:r>
              <a:rPr lang="zh-CN" altLang="en-US" sz="1000" spc="100" dirty="0">
                <a:solidFill>
                  <a:prstClr val="white"/>
                </a:solidFill>
                <a:latin typeface="Arial" charset="0"/>
                <a:ea typeface="宋体"/>
              </a:rPr>
              <a:t>：</a:t>
            </a:r>
            <a:r>
              <a:rPr lang="en-US" altLang="zh-CN" sz="1000" spc="100" dirty="0">
                <a:solidFill>
                  <a:prstClr val="white"/>
                </a:solidFill>
                <a:latin typeface="Arial" charset="0"/>
                <a:ea typeface="宋体"/>
              </a:rPr>
              <a:t>http://weibo.com/zksugon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000" spc="100" dirty="0">
                <a:solidFill>
                  <a:prstClr val="white"/>
                </a:solidFill>
                <a:latin typeface="Arial" charset="0"/>
                <a:ea typeface="宋体"/>
              </a:rPr>
              <a:t>EMAIL:SUGONBRAND@SUGON.COM   </a:t>
            </a:r>
            <a:r>
              <a:rPr lang="zh-CN" altLang="en-US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网站</a:t>
            </a:r>
            <a:r>
              <a:rPr lang="en-US" altLang="zh-CN" sz="1000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(web)</a:t>
            </a:r>
            <a:r>
              <a:rPr lang="zh-CN" altLang="en-US" sz="1000" spc="100" dirty="0">
                <a:solidFill>
                  <a:prstClr val="white"/>
                </a:solidFill>
                <a:latin typeface="Arial" charset="0"/>
                <a:ea typeface="宋体"/>
              </a:rPr>
              <a:t>：</a:t>
            </a:r>
            <a:r>
              <a:rPr lang="en-US" altLang="zh-CN" sz="1000" spc="100" dirty="0">
                <a:solidFill>
                  <a:prstClr val="white"/>
                </a:solidFill>
                <a:latin typeface="Arial" charset="0"/>
                <a:ea typeface="宋体"/>
              </a:rPr>
              <a:t>Http://www.sugon.com</a:t>
            </a:r>
            <a:endParaRPr lang="zh-CN" altLang="en-US" sz="1000" spc="1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1" y="411511"/>
            <a:ext cx="2611707" cy="7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5096" t="10577" r="5096" b="-385"/>
          <a:stretch/>
        </p:blipFill>
        <p:spPr bwMode="auto">
          <a:xfrm>
            <a:off x="287258" y="1720830"/>
            <a:ext cx="3788673" cy="19161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4985" t="7926" r="4985"/>
          <a:stretch/>
        </p:blipFill>
        <p:spPr bwMode="auto">
          <a:xfrm>
            <a:off x="4333855" y="1752044"/>
            <a:ext cx="3475605" cy="191455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/>
          </a:blip>
          <a:srcRect t="5578" b="5578"/>
          <a:stretch/>
        </p:blipFill>
        <p:spPr bwMode="auto">
          <a:xfrm>
            <a:off x="8112225" y="1734308"/>
            <a:ext cx="3766860" cy="19052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sp>
        <p:nvSpPr>
          <p:cNvPr id="9" name="TextBox 8"/>
          <p:cNvSpPr txBox="1"/>
          <p:nvPr userDrawn="1"/>
        </p:nvSpPr>
        <p:spPr>
          <a:xfrm>
            <a:off x="3407701" y="4149080"/>
            <a:ext cx="6049096" cy="86409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lvl="0" indent="0">
              <a:spcBef>
                <a:spcPct val="20000"/>
              </a:spcBef>
              <a:buFont typeface="Arial" pitchFamily="34" charset="0"/>
              <a:buNone/>
              <a:defRPr sz="2400" b="1">
                <a:latin typeface="华文中宋" pitchFamily="2" charset="-122"/>
                <a:ea typeface="华文中宋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sz="6600" dirty="0">
                <a:solidFill>
                  <a:prstClr val="white"/>
                </a:solidFill>
              </a:rPr>
              <a:t>THANKS</a:t>
            </a:r>
            <a:endParaRPr lang="zh-CN" altLang="en-US" sz="6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pt\内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9" y="1"/>
            <a:ext cx="12240680" cy="685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灯片编号占位符 5"/>
          <p:cNvSpPr txBox="1">
            <a:spLocks/>
          </p:cNvSpPr>
          <p:nvPr/>
        </p:nvSpPr>
        <p:spPr>
          <a:xfrm>
            <a:off x="11046886" y="285751"/>
            <a:ext cx="787399" cy="6350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4C9135C-9960-40DA-AA1E-AFC3A05CE41A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4434" y="946151"/>
            <a:ext cx="172931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>
          <a:xfrm>
            <a:off x="623395" y="1028733"/>
            <a:ext cx="10945216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35360" y="301280"/>
            <a:ext cx="6144683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51853" y="6392942"/>
            <a:ext cx="432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err="1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Sugon</a:t>
            </a:r>
            <a:r>
              <a:rPr lang="en-US" altLang="zh-CN" sz="1600" dirty="0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  Confidential</a:t>
            </a:r>
            <a:endParaRPr lang="zh-CN" altLang="en-US" sz="1600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55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6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4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7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41389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5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699"/>
            <a:ext cx="12192001" cy="377300"/>
          </a:xfrm>
          <a:prstGeom prst="rect">
            <a:avLst/>
          </a:prstGeom>
        </p:spPr>
      </p:pic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73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2431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334736" y="4676801"/>
            <a:ext cx="11537315" cy="2087495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376558" y="4800231"/>
            <a:ext cx="6343828" cy="1840633"/>
          </a:xfrm>
          <a:prstGeom prst="rect">
            <a:avLst/>
          </a:prstGeom>
        </p:spPr>
        <p:txBody>
          <a:bodyPr wrap="square" lIns="91296" tIns="45657" rIns="91296" bIns="456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ADDRESS</a:t>
            </a:r>
            <a:r>
              <a:rPr lang="zh-CN" altLang="en-US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Sugon Building, No. 36 Zhongguancun Software Park,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No.8 Dongbeiwang West Road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Haidian District, 100094, Beijing, P.R.China</a:t>
            </a:r>
          </a:p>
          <a:p>
            <a:pPr>
              <a:lnSpc>
                <a:spcPct val="150000"/>
              </a:lnSpc>
            </a:pP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TELEPHONE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86-10-56308000   </a:t>
            </a: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Weibo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http://weibo.com/zksugon      </a:t>
            </a: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</a:t>
            </a:r>
            <a:r>
              <a:rPr lang="en-US" altLang="zh-CN" sz="1100" spc="100" dirty="0" err="1">
                <a:solidFill>
                  <a:schemeClr val="bg1"/>
                </a:solidFill>
              </a:rPr>
              <a:t>www.sugon.com</a:t>
            </a:r>
            <a:endParaRPr lang="zh-CN" altLang="en-US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1"/>
          <p:cNvSpPr txBox="1"/>
          <p:nvPr userDrawn="1"/>
        </p:nvSpPr>
        <p:spPr>
          <a:xfrm>
            <a:off x="4538188" y="2547258"/>
            <a:ext cx="3330258" cy="1015535"/>
          </a:xfrm>
          <a:prstGeom prst="rect">
            <a:avLst/>
          </a:prstGeom>
          <a:noFill/>
        </p:spPr>
        <p:txBody>
          <a:bodyPr wrap="square" lIns="91296" tIns="45657" rIns="91296" bIns="45657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gradFill>
                <a:gsLst>
                  <a:gs pos="9623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tx1">
                    <a:alpha val="30000"/>
                  </a:schemeClr>
                </a:glow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318404" y="137240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5578"/>
          <a:stretch/>
        </p:blipFill>
        <p:spPr bwMode="auto">
          <a:xfrm>
            <a:off x="8138021" y="2393415"/>
            <a:ext cx="3750361" cy="21540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926" r="4985"/>
          <a:stretch/>
        </p:blipFill>
        <p:spPr bwMode="auto">
          <a:xfrm>
            <a:off x="334736" y="2406774"/>
            <a:ext cx="3747246" cy="21407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0577" r="5096" b="-385"/>
          <a:stretch/>
        </p:blipFill>
        <p:spPr bwMode="auto">
          <a:xfrm>
            <a:off x="4237263" y="150738"/>
            <a:ext cx="3732261" cy="21407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077496" y="5866037"/>
            <a:ext cx="184762" cy="277063"/>
          </a:xfrm>
          <a:prstGeom prst="rect">
            <a:avLst/>
          </a:prstGeom>
        </p:spPr>
        <p:txBody>
          <a:bodyPr wrap="none" lIns="91296" tIns="45657" rIns="91296" bIns="45657">
            <a:spAutoFit/>
          </a:bodyPr>
          <a:lstStyle/>
          <a:p>
            <a:pPr algn="ctr"/>
            <a:endParaRPr lang="zh-CN" altLang="en-US" sz="12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226" y="3914430"/>
            <a:ext cx="2502334" cy="50466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 userDrawn="1"/>
        </p:nvSpPr>
        <p:spPr bwMode="auto">
          <a:xfrm>
            <a:off x="8124806" y="143989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B01F24"/>
              </a:gs>
              <a:gs pos="50000">
                <a:srgbClr val="B01F24">
                  <a:lumMod val="96000"/>
                </a:srgbClr>
              </a:gs>
              <a:gs pos="100000">
                <a:srgbClr val="B01F24">
                  <a:lumMod val="77000"/>
                  <a:lumOff val="2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dirty="0">
              <a:solidFill>
                <a:prstClr val="black"/>
              </a:solidFill>
              <a:latin typeface="Arial" charset="0"/>
              <a:ea typeface="宋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>
              <a:defRPr lang="zh-CN" altLang="en-US" sz="4400" b="1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</a:lstStyle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Font typeface="Arial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82347" y="3861048"/>
            <a:ext cx="5227307" cy="122413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anchor="ctr"/>
          <a:lstStyle>
            <a:lvl1pPr>
              <a:defRPr lang="zh-CN" altLang="en-US" sz="2000" b="1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None/>
            </a:pPr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71797" y="638132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5E6BFD5-ABD8-4095-9377-BBC485CBC0E7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15/12/1</a:t>
            </a:fld>
            <a:endParaRPr lang="zh-CN" altLang="en-US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5" y="332656"/>
            <a:ext cx="2172180" cy="64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27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2967" y="188640"/>
            <a:ext cx="1492251" cy="533400"/>
          </a:xfrm>
          <a:prstGeom prst="rect">
            <a:avLst/>
          </a:prstGeom>
          <a:noFill/>
          <a:ln w="9525" cmpd="sng">
            <a:noFill/>
            <a:prstDash val="solid"/>
            <a:miter/>
          </a:ln>
          <a:extLst/>
        </p:spPr>
        <p:txBody>
          <a:bodyPr anchor="ctr"/>
          <a:lstStyle>
            <a:lvl1pPr marL="342900" indent="-34290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None/>
              <a:defRPr lang="zh-CN" altLang="en-US" sz="2000" b="1" smtClean="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lang="zh-CN" altLang="en-US"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fontAlgn="base">
              <a:spcAft>
                <a:spcPct val="0"/>
              </a:spcAft>
              <a:buClr>
                <a:prstClr val="black"/>
              </a:buClr>
              <a:defRPr/>
            </a:pPr>
            <a:r>
              <a:rPr sz="24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目录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334434" y="804591"/>
            <a:ext cx="27852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524"/>
            <a:ext cx="12192000" cy="341477"/>
          </a:xfrm>
          <a:prstGeom prst="rect">
            <a:avLst/>
          </a:prstGeom>
        </p:spPr>
      </p:pic>
      <p:grpSp>
        <p:nvGrpSpPr>
          <p:cNvPr id="9" name="组合 10"/>
          <p:cNvGrpSpPr>
            <a:grpSpLocks/>
          </p:cNvGrpSpPr>
          <p:nvPr userDrawn="1"/>
        </p:nvGrpSpPr>
        <p:grpSpPr bwMode="auto">
          <a:xfrm>
            <a:off x="9786706" y="188640"/>
            <a:ext cx="2114549" cy="456062"/>
            <a:chOff x="7162800" y="228600"/>
            <a:chExt cx="1586151" cy="419101"/>
          </a:xfrm>
        </p:grpSpPr>
        <p:grpSp>
          <p:nvGrpSpPr>
            <p:cNvPr id="10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366951" cy="378619"/>
              <a:chOff x="6324600" y="2121932"/>
              <a:chExt cx="366951" cy="378619"/>
            </a:xfrm>
          </p:grpSpPr>
          <p:sp>
            <p:nvSpPr>
              <p:cNvPr id="13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366951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4" name="TextBox 15"/>
              <p:cNvSpPr txBox="1">
                <a:spLocks noChangeArrowheads="1"/>
              </p:cNvSpPr>
              <p:nvPr/>
            </p:nvSpPr>
            <p:spPr bwMode="auto">
              <a:xfrm>
                <a:off x="6381766" y="2121932"/>
                <a:ext cx="138520" cy="33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/>
              </a:endParaRPr>
            </a:p>
          </p:txBody>
        </p:sp>
      </p:grpSp>
      <p:sp>
        <p:nvSpPr>
          <p:cNvPr id="15" name="灯片编号占位符 5"/>
          <p:cNvSpPr txBox="1">
            <a:spLocks/>
          </p:cNvSpPr>
          <p:nvPr userDrawn="1"/>
        </p:nvSpPr>
        <p:spPr>
          <a:xfrm>
            <a:off x="11357273" y="188640"/>
            <a:ext cx="543983" cy="41201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fld id="{D4C9135C-9960-40DA-AA1E-AFC3A05CE41A}" type="slidenum">
              <a:rPr lang="zh-CN" altLang="en-US" b="1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altLang="zh-CN" b="1" dirty="0">
              <a:solidFill>
                <a:prstClr val="white"/>
              </a:solidFill>
            </a:endParaRP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8592277" y="6520260"/>
            <a:ext cx="1788683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BFD5-ABD8-4095-9377-BBC485CBC0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15/12/1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5017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9264353" y="278108"/>
            <a:ext cx="2694900" cy="456062"/>
            <a:chOff x="7162800" y="228600"/>
            <a:chExt cx="1764210" cy="419101"/>
          </a:xfrm>
        </p:grpSpPr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90581" y="2121932"/>
                <a:ext cx="120891" cy="33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/>
              </a:endParaRPr>
            </a:p>
          </p:txBody>
        </p:sp>
      </p:grp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11157555" y="314068"/>
            <a:ext cx="801699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fld id="{D4C9135C-9960-40DA-AA1E-AFC3A05CE41A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334434" y="804591"/>
            <a:ext cx="36493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343628" y="220399"/>
            <a:ext cx="6144683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138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55" r:id="rId4"/>
    <p:sldLayoutId id="2147483653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8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4.pn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g"/><Relationship Id="rId12" Type="http://schemas.openxmlformats.org/officeDocument/2006/relationships/image" Target="../media/image61.jpg"/><Relationship Id="rId13" Type="http://schemas.openxmlformats.org/officeDocument/2006/relationships/image" Target="../media/image62.png"/><Relationship Id="rId14" Type="http://schemas.openxmlformats.org/officeDocument/2006/relationships/image" Target="../media/image63.jpg"/><Relationship Id="rId15" Type="http://schemas.openxmlformats.org/officeDocument/2006/relationships/image" Target="../media/image64.jpeg"/><Relationship Id="rId16" Type="http://schemas.openxmlformats.org/officeDocument/2006/relationships/image" Target="../media/image65.png"/><Relationship Id="rId17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Relationship Id="rId9" Type="http://schemas.openxmlformats.org/officeDocument/2006/relationships/image" Target="../media/image58.jpg"/><Relationship Id="rId10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g"/><Relationship Id="rId5" Type="http://schemas.openxmlformats.org/officeDocument/2006/relationships/image" Target="../media/image74.jpg"/><Relationship Id="rId6" Type="http://schemas.openxmlformats.org/officeDocument/2006/relationships/image" Target="../media/image75.jpg"/><Relationship Id="rId7" Type="http://schemas.openxmlformats.org/officeDocument/2006/relationships/image" Target="../media/image76.jpeg"/><Relationship Id="rId8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png"/><Relationship Id="rId5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Relationship Id="rId3" Type="http://schemas.openxmlformats.org/officeDocument/2006/relationships/image" Target="../media/image8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78705" y="3909054"/>
            <a:ext cx="4669956" cy="484903"/>
          </a:xfrm>
        </p:spPr>
        <p:txBody>
          <a:bodyPr/>
          <a:lstStyle/>
          <a:p>
            <a:pPr algn="ctr"/>
            <a:r>
              <a:rPr lang="en-US" altLang="zh-CN" sz="2400" dirty="0" smtClean="0"/>
              <a:t>Moscow,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12/2015</a:t>
            </a:r>
            <a:endParaRPr lang="zh-CN" alt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10020976" cy="960967"/>
          </a:xfrm>
        </p:spPr>
        <p:txBody>
          <a:bodyPr/>
          <a:lstStyle/>
          <a:p>
            <a:r>
              <a:rPr lang="en-US" altLang="zh-CN" dirty="0" err="1" smtClean="0"/>
              <a:t>Sugon</a:t>
            </a:r>
            <a:r>
              <a:rPr lang="en-US" altLang="zh-CN" dirty="0" smtClean="0"/>
              <a:t> Infrastructure:</a:t>
            </a:r>
            <a:r>
              <a:rPr lang="en-US" altLang="zh-CN" sz="2800" dirty="0" smtClean="0"/>
              <a:t>  PUE &lt; 1.6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77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Generation Data Center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79376" y="908720"/>
            <a:ext cx="11195051" cy="5265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2000s, Internet/Communication Industry, Rack Servers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4" descr="DSC035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37" y="1484784"/>
            <a:ext cx="9469967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4</a:t>
            </a:r>
            <a:r>
              <a:rPr lang="en-US" altLang="zh-CN" baseline="30000" dirty="0" smtClean="0"/>
              <a:t>th </a:t>
            </a:r>
            <a:r>
              <a:rPr lang="en-US" altLang="zh-CN" dirty="0" smtClean="0"/>
              <a:t> Generation Data Center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51384" y="908720"/>
            <a:ext cx="11195051" cy="5265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2010s, Cloud Computing, Micro Modular Integrated Computer Room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D:\商务\项目信息\大连云计算\效果图\untitled.457.jpg"/>
          <p:cNvPicPr>
            <a:picLocks noChangeAspect="1" noChangeArrowheads="1"/>
          </p:cNvPicPr>
          <p:nvPr/>
        </p:nvPicPr>
        <p:blipFill>
          <a:blip r:embed="rId2"/>
          <a:srcRect l="3025" r="3811"/>
          <a:stretch>
            <a:fillRect/>
          </a:stretch>
        </p:blipFill>
        <p:spPr bwMode="auto">
          <a:xfrm>
            <a:off x="1271464" y="1602769"/>
            <a:ext cx="9937105" cy="4680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5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Development of Data Center</a:t>
            </a:r>
            <a:endParaRPr lang="zh-CN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07436" y="5678577"/>
            <a:ext cx="2400267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机房级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Room Lever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91863" y="4015085"/>
            <a:ext cx="19685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机柜排级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Row Level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75787" y="4725144"/>
            <a:ext cx="19685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机柜池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级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Pool 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Level</a:t>
            </a:r>
          </a:p>
        </p:txBody>
      </p:sp>
      <p:pic>
        <p:nvPicPr>
          <p:cNvPr id="7" name="Picture 7" descr="D:\! DNG ok\RnD\彩页\9.10\2jiguipaiji - 副本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119" y="2349874"/>
            <a:ext cx="2208245" cy="1367158"/>
          </a:xfrm>
          <a:prstGeom prst="rect">
            <a:avLst/>
          </a:prstGeom>
          <a:noFill/>
        </p:spPr>
      </p:pic>
      <p:pic>
        <p:nvPicPr>
          <p:cNvPr id="8" name="Picture 8" descr="D:\! DNG ok\RnD\彩页\9.10\3chilengji2 - 副本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56" y="3140971"/>
            <a:ext cx="2794949" cy="1368151"/>
          </a:xfrm>
          <a:prstGeom prst="rect">
            <a:avLst/>
          </a:prstGeom>
          <a:noFill/>
        </p:spPr>
      </p:pic>
      <p:pic>
        <p:nvPicPr>
          <p:cNvPr id="9" name="Picture 5" descr="D:\! DNG ok\RnD\彩页\9.10\4jifangji - 副本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2" y="3861051"/>
            <a:ext cx="2688299" cy="1706035"/>
          </a:xfrm>
          <a:prstGeom prst="rect">
            <a:avLst/>
          </a:prstGeom>
          <a:noFill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936427" y="2862957"/>
            <a:ext cx="19685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机柜级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Rack Level</a:t>
            </a:r>
          </a:p>
        </p:txBody>
      </p:sp>
      <p:pic>
        <p:nvPicPr>
          <p:cNvPr id="11" name="Picture 6" descr="D:\! DNG ok\RnD\彩页\9.10\1jiguiji - 副本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3980" y="1340768"/>
            <a:ext cx="1098565" cy="1296144"/>
          </a:xfrm>
          <a:prstGeom prst="rect">
            <a:avLst/>
          </a:prstGeom>
          <a:noFill/>
        </p:spPr>
      </p:pic>
      <p:cxnSp>
        <p:nvCxnSpPr>
          <p:cNvPr id="12" name="直接箭头连接符 11"/>
          <p:cNvCxnSpPr/>
          <p:nvPr/>
        </p:nvCxnSpPr>
        <p:spPr>
          <a:xfrm>
            <a:off x="1054197" y="6463407"/>
            <a:ext cx="103027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/>
          <p:cNvSpPr txBox="1"/>
          <p:nvPr/>
        </p:nvSpPr>
        <p:spPr>
          <a:xfrm>
            <a:off x="263352" y="817030"/>
            <a:ext cx="6912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Hot and cold channel isolation, airflow organized   </a:t>
            </a:r>
            <a:endParaRPr lang="en-US" altLang="zh-CN" sz="1600" dirty="0" smtClean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Exact </a:t>
            </a:r>
            <a:r>
              <a:rPr lang="en-US" altLang="zh-CN" sz="16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nearby air, circulating air resistance, low fan power   </a:t>
            </a:r>
            <a:endParaRPr lang="en-US" altLang="zh-CN" sz="1600" dirty="0" smtClean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6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level of air, solve the cabinet vertical temperature gradient   </a:t>
            </a:r>
            <a:endParaRPr lang="en-US" altLang="zh-CN" sz="1600" dirty="0" smtClean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Increase supplied air temperature </a:t>
            </a:r>
            <a:r>
              <a:rPr lang="en-US" altLang="zh-CN" sz="16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600" dirty="0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reduce power </a:t>
            </a:r>
            <a:r>
              <a:rPr lang="en-US" altLang="zh-CN" sz="16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consumption  </a:t>
            </a:r>
            <a:endParaRPr lang="en-US" altLang="zh-CN" sz="1600" dirty="0" smtClean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refrigeration equipment, without excessive cooling room</a:t>
            </a:r>
            <a:endParaRPr lang="zh-CN" altLang="en-US" sz="1600" dirty="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8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559496" y="2366048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Sugon</a:t>
              </a:r>
              <a:r>
                <a:rPr lang="en-US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CloudBASE</a:t>
              </a:r>
              <a:r>
                <a:rPr lang="en-US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Solutions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487488" y="1191018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Data Center Overview</a:t>
              </a:r>
              <a:endParaRPr lang="zh-CN" altLang="en-US" sz="2400" dirty="0"/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631952" y="3422264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Liquid-Cooling Server Technology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1631952" y="4478480"/>
            <a:ext cx="9121673" cy="914400"/>
            <a:chOff x="0" y="0"/>
            <a:chExt cx="7287686" cy="685502"/>
          </a:xfrm>
        </p:grpSpPr>
        <p:sp>
          <p:nvSpPr>
            <p:cNvPr id="95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7" name="TextBox 135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Successful Stories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0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Green IT Infrastructure</a:t>
            </a:r>
            <a:endParaRPr lang="zh-CN" altLang="en-US" dirty="0"/>
          </a:p>
        </p:txBody>
      </p:sp>
      <p:pic>
        <p:nvPicPr>
          <p:cNvPr id="4" name="Picture 4" descr="D:\! DNG ok\Marketing\2014\产品彩页\Jason图片\0 CloudBASE logo (2) - 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48" y="1053286"/>
            <a:ext cx="6454842" cy="1195965"/>
          </a:xfrm>
          <a:prstGeom prst="rect">
            <a:avLst/>
          </a:prstGeom>
          <a:noFill/>
        </p:spPr>
      </p:pic>
      <p:pic>
        <p:nvPicPr>
          <p:cNvPr id="5" name="Picture 9" descr="D:\! DNG ok\Marketing\2014\产品彩页\Jason图片\图片包\18 RRK-1200 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916" y="4534914"/>
            <a:ext cx="2853746" cy="1203854"/>
          </a:xfrm>
          <a:prstGeom prst="rect">
            <a:avLst/>
          </a:prstGeom>
          <a:noFill/>
        </p:spPr>
      </p:pic>
      <p:pic>
        <p:nvPicPr>
          <p:cNvPr id="6" name="Picture 8" descr="D:\! DNG ok\Marketing\2014\方案集\TC6600-LP\TC6600-LP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5104" y="5253484"/>
            <a:ext cx="911679" cy="593191"/>
          </a:xfrm>
          <a:prstGeom prst="rect">
            <a:avLst/>
          </a:prstGeom>
          <a:noFill/>
        </p:spPr>
      </p:pic>
      <p:sp>
        <p:nvSpPr>
          <p:cNvPr id="7" name="内容占位符 5"/>
          <p:cNvSpPr txBox="1">
            <a:spLocks/>
          </p:cNvSpPr>
          <p:nvPr/>
        </p:nvSpPr>
        <p:spPr>
          <a:xfrm>
            <a:off x="31014" y="5794762"/>
            <a:ext cx="1979876" cy="1043493"/>
          </a:xfrm>
          <a:prstGeom prst="rect">
            <a:avLst/>
          </a:prstGeom>
        </p:spPr>
        <p:txBody>
          <a:bodyPr lIns="91386" tIns="45696" rIns="91386" bIns="456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p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1400" dirty="0"/>
              <a:t>Server-Level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/>
              <a:t>Liquid-cooling Server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/>
              <a:t>Liquid-cooling Workstation</a:t>
            </a:r>
            <a:endParaRPr lang="zh-CN" altLang="en-US" sz="1200" dirty="0"/>
          </a:p>
        </p:txBody>
      </p:sp>
      <p:sp>
        <p:nvSpPr>
          <p:cNvPr id="8" name="内容占位符 5"/>
          <p:cNvSpPr txBox="1">
            <a:spLocks/>
          </p:cNvSpPr>
          <p:nvPr/>
        </p:nvSpPr>
        <p:spPr>
          <a:xfrm>
            <a:off x="2310860" y="5794762"/>
            <a:ext cx="2249236" cy="1043493"/>
          </a:xfrm>
          <a:prstGeom prst="rect">
            <a:avLst/>
          </a:prstGeom>
        </p:spPr>
        <p:txBody>
          <a:bodyPr lIns="91386" tIns="45696" rIns="91386" bIns="456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p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1400" dirty="0"/>
              <a:t>Cabinet-Level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/>
              <a:t>Cabinet,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/>
              <a:t>Power supplement,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/>
              <a:t>Cooling, Monitoring</a:t>
            </a:r>
            <a:endParaRPr lang="zh-CN" altLang="en-US" sz="1200" dirty="0"/>
          </a:p>
        </p:txBody>
      </p:sp>
      <p:pic>
        <p:nvPicPr>
          <p:cNvPr id="9" name="Picture 11" descr="D:\! DNG ok\Marketing\2014\产品彩页\Jason图片\图片包\05-1 GreenRow机柜布局图 s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70744" y="4084962"/>
            <a:ext cx="3359790" cy="1767620"/>
          </a:xfrm>
          <a:prstGeom prst="rect">
            <a:avLst/>
          </a:prstGeom>
          <a:noFill/>
        </p:spPr>
      </p:pic>
      <p:pic>
        <p:nvPicPr>
          <p:cNvPr id="10" name="Picture 7" descr="D:\! DNG ok\Marketing\2014\产品彩页\网上图片\图片包\数据中心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1381" y="3015043"/>
            <a:ext cx="4638238" cy="2789671"/>
          </a:xfrm>
          <a:prstGeom prst="rect">
            <a:avLst/>
          </a:prstGeom>
          <a:noFill/>
        </p:spPr>
      </p:pic>
      <p:sp>
        <p:nvSpPr>
          <p:cNvPr id="11" name="内容占位符 5"/>
          <p:cNvSpPr txBox="1">
            <a:spLocks/>
          </p:cNvSpPr>
          <p:nvPr/>
        </p:nvSpPr>
        <p:spPr>
          <a:xfrm>
            <a:off x="8130507" y="5794762"/>
            <a:ext cx="2975138" cy="1043493"/>
          </a:xfrm>
          <a:prstGeom prst="rect">
            <a:avLst/>
          </a:prstGeom>
        </p:spPr>
        <p:txBody>
          <a:bodyPr lIns="91386" tIns="45696" rIns="91386" bIns="456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p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1400" dirty="0"/>
              <a:t>Room Level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/>
              <a:t>Plan &amp; Design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/>
              <a:t>Evaluation &amp; Reform</a:t>
            </a:r>
          </a:p>
          <a:p>
            <a:pPr>
              <a:buFont typeface="Wingdings" pitchFamily="2" charset="2"/>
              <a:buNone/>
            </a:pPr>
            <a:endParaRPr lang="zh-CN" altLang="en-US" sz="1400" dirty="0"/>
          </a:p>
        </p:txBody>
      </p:sp>
      <p:sp>
        <p:nvSpPr>
          <p:cNvPr id="12" name="内容占位符 5"/>
          <p:cNvSpPr txBox="1">
            <a:spLocks/>
          </p:cNvSpPr>
          <p:nvPr/>
        </p:nvSpPr>
        <p:spPr>
          <a:xfrm>
            <a:off x="4590717" y="5794762"/>
            <a:ext cx="2639835" cy="1043493"/>
          </a:xfrm>
          <a:prstGeom prst="rect">
            <a:avLst/>
          </a:prstGeom>
        </p:spPr>
        <p:txBody>
          <a:bodyPr lIns="91386" tIns="45696" rIns="91386" bIns="456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p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1400" dirty="0"/>
              <a:t>Micro Module Level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 err="1"/>
              <a:t>GreenRow</a:t>
            </a:r>
            <a:r>
              <a:rPr lang="en-US" altLang="zh-CN" sz="1200" dirty="0"/>
              <a:t> Module</a:t>
            </a:r>
          </a:p>
          <a:p>
            <a:pPr>
              <a:buFont typeface="Wingdings" pitchFamily="2" charset="2"/>
              <a:buNone/>
            </a:pPr>
            <a:r>
              <a:rPr lang="en-US" altLang="zh-CN" sz="1200" dirty="0" err="1"/>
              <a:t>GreenPool</a:t>
            </a:r>
            <a:r>
              <a:rPr lang="en-US" altLang="zh-CN" sz="1200" dirty="0"/>
              <a:t> Module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912324" y="2349130"/>
            <a:ext cx="518367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/>
              <a:t>Step PUE from 2.2 to 1.2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16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err="1">
                <a:cs typeface="Arial Black"/>
              </a:rPr>
              <a:t>CloudBASE</a:t>
            </a:r>
            <a:r>
              <a:rPr lang="en-US" altLang="zh-CN" dirty="0">
                <a:cs typeface="Arial Black"/>
              </a:rPr>
              <a:t> Serials</a:t>
            </a:r>
            <a:endParaRPr lang="zh-CN" altLang="en-US" dirty="0">
              <a:cs typeface="Arial Black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65284"/>
              </p:ext>
            </p:extLst>
          </p:nvPr>
        </p:nvGraphicFramePr>
        <p:xfrm>
          <a:off x="191988" y="1160685"/>
          <a:ext cx="11855639" cy="55170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108358"/>
                <a:gridCol w="2953936"/>
                <a:gridCol w="3417985"/>
                <a:gridCol w="3375360"/>
              </a:tblGrid>
              <a:tr h="53829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In-row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Hot</a:t>
                      </a:r>
                      <a:r>
                        <a:rPr lang="en-US" altLang="zh-CN" sz="14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Pool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Cold</a:t>
                      </a:r>
                      <a:r>
                        <a:rPr lang="en-US" altLang="zh-CN" sz="14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Pool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162404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Air Flow</a:t>
                      </a:r>
                      <a:endParaRPr lang="zh-CN" altLang="zh-CN" sz="1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4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71730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Fluorine Cooling</a:t>
                      </a: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Refrigerant 410a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C1000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C2000</a:t>
                      </a:r>
                      <a:endParaRPr 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C2000-H</a:t>
                      </a:r>
                      <a:endParaRPr lang="zh-CN" altLang="zh-CN" sz="1400" b="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42852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Water Cooling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C3000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C4000</a:t>
                      </a:r>
                      <a:endParaRPr lang="zh-CN" sz="1400" b="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C4000-H</a:t>
                      </a:r>
                      <a:endParaRPr lang="zh-CN" altLang="zh-CN" sz="1400" b="0" kern="10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7233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cooling capacity</a:t>
                      </a:r>
                    </a:p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 Cabinet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~30KW</a:t>
                      </a:r>
                      <a:endParaRPr 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3~8KW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10~30KW</a:t>
                      </a:r>
                    </a:p>
                  </a:txBody>
                  <a:tcPr marT="0" marB="0" anchor="ctr"/>
                </a:tc>
              </a:tr>
              <a:tr h="148555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Scenarios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CN" sz="1300" b="0" kern="1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density Computing, such as HPC(High performance computing), large data center</a:t>
                      </a:r>
                      <a:endParaRPr lang="en-US" altLang="zh-CN" sz="1300" b="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3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Low density Computing,</a:t>
                      </a:r>
                      <a:r>
                        <a:rPr lang="en-US" altLang="zh-CN" sz="1300" b="0" kern="1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especially for the pre-installed Cabinet system</a:t>
                      </a:r>
                      <a:endParaRPr lang="en-US" sz="13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3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Designed for large</a:t>
                      </a:r>
                      <a:r>
                        <a:rPr lang="en-US" altLang="zh-CN" sz="1300" b="0" kern="1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scale</a:t>
                      </a:r>
                      <a:r>
                        <a:rPr lang="en-US" altLang="zh-CN" sz="13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High Performance Computing</a:t>
                      </a:r>
                      <a:endParaRPr lang="en-US" sz="13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822" y="1773201"/>
            <a:ext cx="2627820" cy="1407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23" y="1773201"/>
            <a:ext cx="2264224" cy="1407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020" y="1773200"/>
            <a:ext cx="2412606" cy="13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Selection of </a:t>
            </a:r>
            <a:r>
              <a:rPr lang="en-US" altLang="zh-CN" dirty="0" err="1" smtClean="0"/>
              <a:t>CloudBASE</a:t>
            </a:r>
            <a:r>
              <a:rPr lang="en-US" altLang="zh-CN" dirty="0" smtClean="0"/>
              <a:t> Solutions</a:t>
            </a:r>
            <a:endParaRPr lang="zh-CN" altLang="en-US" dirty="0"/>
          </a:p>
        </p:txBody>
      </p:sp>
      <p:sp>
        <p:nvSpPr>
          <p:cNvPr id="4" name="直角双向箭头 3"/>
          <p:cNvSpPr/>
          <p:nvPr/>
        </p:nvSpPr>
        <p:spPr>
          <a:xfrm rot="5400000">
            <a:off x="1510023" y="567386"/>
            <a:ext cx="4694830" cy="6641185"/>
          </a:xfrm>
          <a:prstGeom prst="leftUpArrow">
            <a:avLst>
              <a:gd name="adj1" fmla="val 6087"/>
              <a:gd name="adj2" fmla="val 5665"/>
              <a:gd name="adj3" fmla="val 10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082670" y="2611823"/>
            <a:ext cx="5113361" cy="245986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:\! DNG ok\RnD\彩页\9.10\4jifangji - 副本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925" y="1717554"/>
            <a:ext cx="1942920" cy="12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852" y="2470670"/>
            <a:ext cx="430887" cy="27757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Initial Cost + Maintain Cost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86937" y="6114196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Operating Time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64603" y="3521914"/>
            <a:ext cx="5113360" cy="87815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8"/>
          <p:cNvSpPr txBox="1"/>
          <p:nvPr/>
        </p:nvSpPr>
        <p:spPr>
          <a:xfrm>
            <a:off x="5113759" y="1838963"/>
            <a:ext cx="132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Room Level</a:t>
            </a:r>
          </a:p>
          <a:p>
            <a:r>
              <a:rPr lang="en-US" altLang="zh-CN" sz="1600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PUE2.0~2.4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6219415" y="2696401"/>
            <a:ext cx="366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Pool Level</a:t>
            </a:r>
          </a:p>
          <a:p>
            <a:r>
              <a:rPr lang="en-US" altLang="zh-CN" sz="1600" dirty="0" smtClean="0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PUE 1.5~1.8</a:t>
            </a: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1249527073"/>
              </p:ext>
            </p:extLst>
          </p:nvPr>
        </p:nvGraphicFramePr>
        <p:xfrm>
          <a:off x="6782264" y="1477036"/>
          <a:ext cx="63663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248" y="4942998"/>
            <a:ext cx="1782289" cy="76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! DNG ok\RnD\彩页\9.10\3chilengji2 - 副本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5896" y="4221091"/>
            <a:ext cx="2272405" cy="1122187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 flipV="1">
            <a:off x="1295467" y="3243962"/>
            <a:ext cx="4896544" cy="136823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5"/>
          <p:cNvSpPr txBox="1"/>
          <p:nvPr/>
        </p:nvSpPr>
        <p:spPr>
          <a:xfrm>
            <a:off x="6199097" y="3352267"/>
            <a:ext cx="366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Row Level</a:t>
            </a:r>
          </a:p>
          <a:p>
            <a:r>
              <a:rPr lang="en-US" altLang="zh-CN" sz="1600" dirty="0" smtClean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PUE 1.4~1.6</a:t>
            </a:r>
          </a:p>
        </p:txBody>
      </p:sp>
      <p:pic>
        <p:nvPicPr>
          <p:cNvPr id="19" name="Picture 7" descr="D:\! DNG ok\RnD\彩页\9.10\2jiguipaiji - 副本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4221091"/>
            <a:ext cx="1651331" cy="113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Row-level Solutions (C1000/C3000)</a:t>
            </a:r>
            <a:endParaRPr lang="zh-CN" altLang="en-US" dirty="0"/>
          </a:p>
        </p:txBody>
      </p:sp>
      <p:pic>
        <p:nvPicPr>
          <p:cNvPr id="4" name="Picture 2" descr="D:\people]\笔记本备份\桌面文件\效果图\untitled.8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29" y="920776"/>
            <a:ext cx="5608356" cy="2148184"/>
          </a:xfrm>
          <a:prstGeom prst="rect">
            <a:avLst/>
          </a:prstGeom>
          <a:noFill/>
        </p:spPr>
      </p:pic>
      <p:pic>
        <p:nvPicPr>
          <p:cNvPr id="5" name="Picture 2" descr="D:\桌面文件\效果图\untitled.8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693" y="936565"/>
            <a:ext cx="5575940" cy="2132395"/>
          </a:xfrm>
          <a:prstGeom prst="rect">
            <a:avLst/>
          </a:prstGeom>
          <a:noFill/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33127" y="2996952"/>
            <a:ext cx="8551132" cy="1517710"/>
          </a:xfrm>
          <a:prstGeom prst="rect">
            <a:avLst/>
          </a:prstGeom>
        </p:spPr>
      </p:pic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1027941" y="4514662"/>
            <a:ext cx="10297144" cy="1940937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600" dirty="0">
                <a:solidFill>
                  <a:srgbClr val="C0504D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External compressor, reducing machine vibration impact on IT equipment </a:t>
            </a:r>
            <a:endParaRPr lang="en-US" altLang="zh-CN" sz="1600" dirty="0" smtClean="0">
              <a:solidFill>
                <a:srgbClr val="C0504D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600" dirty="0" smtClean="0">
                <a:solidFill>
                  <a:srgbClr val="C0504D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rgbClr val="C0504D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Compressor N + 1 redundancy, where 1 is the inverter compressor station can dynamically adjust the amount of refrigerant  </a:t>
            </a:r>
            <a:endParaRPr lang="en-US" altLang="zh-CN" sz="1600" dirty="0" smtClean="0">
              <a:solidFill>
                <a:srgbClr val="C0504D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600" dirty="0" smtClean="0">
                <a:solidFill>
                  <a:srgbClr val="C0504D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Refrigerant </a:t>
            </a:r>
            <a:r>
              <a:rPr lang="en-US" altLang="zh-CN" sz="1600" dirty="0">
                <a:solidFill>
                  <a:srgbClr val="C0504D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pipe length 80 </a:t>
            </a:r>
            <a:r>
              <a:rPr lang="en-US" altLang="zh-CN" sz="1600" dirty="0" smtClean="0">
                <a:solidFill>
                  <a:srgbClr val="C0504D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meters </a:t>
            </a:r>
            <a:r>
              <a:rPr lang="en-US" altLang="zh-CN" sz="1600" dirty="0">
                <a:solidFill>
                  <a:srgbClr val="C0504D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maximum range, far higher than traditional precision air conditioning, reduce space constraints</a:t>
            </a:r>
            <a:endParaRPr lang="en-US" altLang="zh-CN" sz="1600" dirty="0" smtClean="0">
              <a:solidFill>
                <a:srgbClr val="C0504D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Large Scale Solutions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23393" y="908720"/>
            <a:ext cx="1008112" cy="54726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 Scale Solution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:\Users\li\Desktop\fffff - 副本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/>
          <a:stretch/>
        </p:blipFill>
        <p:spPr bwMode="auto">
          <a:xfrm>
            <a:off x="1748706" y="2712233"/>
            <a:ext cx="9769085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748706" y="928022"/>
            <a:ext cx="9659147" cy="1100547"/>
            <a:chOff x="0" y="213107"/>
            <a:chExt cx="2279574" cy="1083037"/>
          </a:xfrm>
          <a:solidFill>
            <a:schemeClr val="accent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0" y="213107"/>
              <a:ext cx="2279574" cy="1083037"/>
            </a:xfrm>
            <a:prstGeom prst="roundRect">
              <a:avLst>
                <a:gd name="adj" fmla="val 10000"/>
              </a:avLst>
            </a:prstGeom>
            <a:grpFill/>
            <a:effectLst>
              <a:reflection blurRad="6350" stA="50000" endA="300" endPos="38500" dist="50800" dir="5400000" sy="-100000" algn="bl" rotWithShape="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圆角矩形 4"/>
            <p:cNvSpPr/>
            <p:nvPr/>
          </p:nvSpPr>
          <p:spPr>
            <a:xfrm>
              <a:off x="29736" y="213107"/>
              <a:ext cx="2213966" cy="10471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fontAlgn="base">
                <a:spcBef>
                  <a:spcPct val="0"/>
                </a:spcBef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Larger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Scale </a:t>
              </a:r>
              <a:r>
                <a:rPr lang="en-US" altLang="zh-CN" sz="16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system can be combined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TC5600 with </a:t>
              </a:r>
              <a:r>
                <a:rPr lang="en-US" altLang="zh-CN" sz="1600" dirty="0" err="1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CloudBASE</a:t>
              </a:r>
              <a:r>
                <a:rPr lang="en-US" altLang="zh-CN" sz="16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 C2000 pool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level </a:t>
              </a:r>
              <a:r>
                <a:rPr lang="en-US" altLang="zh-CN" sz="16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cooling system to achieve mass deployment Supercomputer Center PUE≤1.5, effectively </a:t>
              </a:r>
              <a:r>
                <a:rPr lang="en-US" altLang="zh-CN" sz="1600" dirty="0" err="1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droping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en-US" altLang="zh-CN" sz="16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TCO costs</a:t>
              </a:r>
              <a:endPara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6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533680" cy="583474"/>
          </a:xfrm>
        </p:spPr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Water-cooling Chiller with Natural cooling Solution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3933825"/>
            <a:ext cx="6223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196978"/>
            <a:ext cx="6864351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/>
        </p:nvSpPr>
        <p:spPr>
          <a:xfrm>
            <a:off x="551384" y="4581128"/>
            <a:ext cx="5278967" cy="19389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Water-cooling chillers with </a:t>
            </a:r>
            <a:r>
              <a:rPr lang="en-US" altLang="zh-CN" dirty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natural </a:t>
            </a:r>
            <a:r>
              <a:rPr lang="en-US" altLang="zh-CN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wind cooling </a:t>
            </a:r>
            <a:r>
              <a:rPr lang="en-US" altLang="zh-CN" dirty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energy-saving </a:t>
            </a:r>
            <a:r>
              <a:rPr lang="en-US" altLang="zh-CN" dirty="0" smtClean="0">
                <a:solidFill>
                  <a:srgbClr val="F7964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module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In winter, 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chiller refrigeration compressor open alternative </a:t>
            </a:r>
            <a:r>
              <a:rPr lang="en-US" altLang="zh-CN" sz="16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drycooler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to provide 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chilled water for the air-conditioning machine</a:t>
            </a:r>
            <a:endParaRPr lang="zh-CN" altLang="en-US" sz="16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14898"/>
              </p:ext>
            </p:extLst>
          </p:nvPr>
        </p:nvGraphicFramePr>
        <p:xfrm>
          <a:off x="7320136" y="1556792"/>
          <a:ext cx="4182533" cy="1398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2533"/>
              </a:tblGrid>
              <a:tr h="453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T</a:t>
                      </a:r>
                      <a:r>
                        <a:rPr lang="zh-CN" altLang="en-US" sz="1400" u="none" strike="noStrike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dirty="0">
                          <a:effectLst/>
                        </a:rPr>
                        <a:t>5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℃  </a:t>
                      </a:r>
                      <a:r>
                        <a:rPr lang="zh-CN" alt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baseline="0" dirty="0" smtClean="0">
                          <a:effectLst/>
                        </a:rPr>
                        <a:t>Full Natural Wind Cooling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9525" marB="0" anchor="ctr"/>
                </a:tc>
              </a:tr>
              <a:tr h="447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</a:t>
                      </a:r>
                      <a:r>
                        <a:rPr lang="zh-CN" altLang="en-US" sz="1400" u="none" strike="noStrike" dirty="0">
                          <a:effectLst/>
                        </a:rPr>
                        <a:t>℃＜</a:t>
                      </a:r>
                      <a:r>
                        <a:rPr lang="en-US" altLang="zh-CN" sz="1400" u="none" strike="noStrike" dirty="0">
                          <a:effectLst/>
                        </a:rPr>
                        <a:t>T</a:t>
                      </a:r>
                      <a:r>
                        <a:rPr lang="zh-CN" altLang="en-US" sz="1400" u="none" strike="noStrike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dirty="0">
                          <a:effectLst/>
                        </a:rPr>
                        <a:t>13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℃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Part</a:t>
                      </a:r>
                      <a:r>
                        <a:rPr lang="en-US" altLang="zh-CN" sz="1400" u="none" strike="noStrike" baseline="0" dirty="0" smtClean="0">
                          <a:effectLst/>
                        </a:rPr>
                        <a:t> of Natural Wind Cooling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9525" marB="0" anchor="ctr"/>
                </a:tc>
              </a:tr>
              <a:tr h="4966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T</a:t>
                      </a:r>
                      <a:r>
                        <a:rPr lang="zh-CN" altLang="en-US" sz="1400" u="none" strike="noStrike" dirty="0">
                          <a:effectLst/>
                        </a:rPr>
                        <a:t>＞</a:t>
                      </a:r>
                      <a:r>
                        <a:rPr lang="en-US" altLang="zh-CN" sz="1400" u="none" strike="noStrike" dirty="0">
                          <a:effectLst/>
                        </a:rPr>
                        <a:t>13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℃  </a:t>
                      </a:r>
                      <a:r>
                        <a:rPr lang="zh-CN" altLang="en-US" sz="14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altLang="zh-CN" sz="1400" u="none" strike="noStrike" baseline="0" dirty="0" smtClean="0">
                          <a:effectLst/>
                        </a:rPr>
                        <a:t>Air Conditioner Cooling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1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631952" y="1309831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Data Center Overview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631952" y="2366047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CloudBASE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Solutions</a:t>
              </a:r>
              <a:endParaRPr lang="zh-CN" altLang="en-US" sz="2400" dirty="0"/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631952" y="3422264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Liquid-Cooling Server Technology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1631952" y="4478480"/>
            <a:ext cx="9121673" cy="914400"/>
            <a:chOff x="0" y="0"/>
            <a:chExt cx="7287686" cy="685502"/>
          </a:xfrm>
        </p:grpSpPr>
        <p:sp>
          <p:nvSpPr>
            <p:cNvPr id="95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7" name="TextBox 135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Successful Stories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1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err="1" smtClean="0"/>
              <a:t>Sugon</a:t>
            </a:r>
            <a:r>
              <a:rPr lang="en-US" altLang="zh-CN" dirty="0" smtClean="0"/>
              <a:t> Cabinets</a:t>
            </a:r>
            <a:endParaRPr lang="zh-CN" altLang="en-US" dirty="0"/>
          </a:p>
        </p:txBody>
      </p:sp>
      <p:pic>
        <p:nvPicPr>
          <p:cNvPr id="4" name="内容占位符 3" descr="C:\Users\moon\Desktop\群组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95" y="963580"/>
            <a:ext cx="68154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moon\Desktop\c1000部件规格说明除尘除湿柜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97" y="4077072"/>
            <a:ext cx="27843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moon\Desktop\c1000部件规格说明空调柜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206" y="4068553"/>
            <a:ext cx="26882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312024" y="1052736"/>
            <a:ext cx="5460353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C200 / C1000 / C2000 / C3000 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Cabinet 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uniform appearance 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Aluminum-magnesium 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alloy cabinet profiles 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Light 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weight, high strength, static bearing 1000kg Top-mounted integrated strength of the wire groove 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Electric 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access door and smoke automatic door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769" y="3962490"/>
            <a:ext cx="4619449" cy="24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021512" cy="583474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Advantage of </a:t>
            </a:r>
            <a:r>
              <a:rPr lang="en-US" altLang="zh-CN" dirty="0" err="1" smtClean="0"/>
              <a:t>Sugon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CloudBASE</a:t>
            </a:r>
            <a:r>
              <a:rPr lang="en-US" altLang="zh-CN" dirty="0" smtClean="0"/>
              <a:t> Solutions</a:t>
            </a:r>
            <a:endParaRPr lang="zh-CN" altLang="en-US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3875483859"/>
              </p:ext>
            </p:extLst>
          </p:nvPr>
        </p:nvGraphicFramePr>
        <p:xfrm>
          <a:off x="695400" y="1052736"/>
          <a:ext cx="10945216" cy="495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492424" y="3410448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Liquid-Cooling Server Technology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487488" y="1191018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Data Center Overview</a:t>
              </a:r>
              <a:endParaRPr lang="zh-CN" altLang="en-US" sz="2400" dirty="0"/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480998" y="2279061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Sugon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CloudBASE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Solutions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1631952" y="4478480"/>
            <a:ext cx="9121673" cy="914400"/>
            <a:chOff x="0" y="0"/>
            <a:chExt cx="7287686" cy="685502"/>
          </a:xfrm>
        </p:grpSpPr>
        <p:sp>
          <p:nvSpPr>
            <p:cNvPr id="95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7" name="TextBox 135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Successful Stories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3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Liquid Cooling Servers</a:t>
            </a:r>
            <a:endParaRPr lang="zh-CN" altLang="en-US" dirty="0"/>
          </a:p>
        </p:txBody>
      </p:sp>
      <p:pic>
        <p:nvPicPr>
          <p:cNvPr id="11" name="Picture 3" descr="F:\液冷项目图片汇总\2013年\详细设计评审图片\新图\高曝光度图\HCDU和LCD的连接.jpg"/>
          <p:cNvPicPr>
            <a:picLocks noChangeAspect="1" noChangeArrowheads="1"/>
          </p:cNvPicPr>
          <p:nvPr/>
        </p:nvPicPr>
        <p:blipFill rotWithShape="1">
          <a:blip r:embed="rId2" cstate="print"/>
          <a:srcRect r="5831" b="5971"/>
          <a:stretch/>
        </p:blipFill>
        <p:spPr bwMode="auto">
          <a:xfrm>
            <a:off x="5879976" y="957664"/>
            <a:ext cx="5866657" cy="2350384"/>
          </a:xfrm>
          <a:prstGeom prst="rect">
            <a:avLst/>
          </a:prstGeom>
          <a:noFill/>
        </p:spPr>
      </p:pic>
      <p:sp>
        <p:nvSpPr>
          <p:cNvPr id="7" name="内容占位符 5"/>
          <p:cNvSpPr txBox="1">
            <a:spLocks/>
          </p:cNvSpPr>
          <p:nvPr/>
        </p:nvSpPr>
        <p:spPr>
          <a:xfrm>
            <a:off x="284405" y="1196752"/>
            <a:ext cx="5667579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p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prstClr val="black"/>
                </a:solidFill>
              </a:rPr>
              <a:t>TC4600-LP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</a:rPr>
              <a:t>5U 10Blade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</a:rPr>
              <a:t>Intel Xeon E5-2600 V2/V3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 err="1" smtClean="0">
                <a:solidFill>
                  <a:prstClr val="black"/>
                </a:solidFill>
              </a:rPr>
              <a:t>PCIe</a:t>
            </a:r>
            <a:r>
              <a:rPr lang="en-US" altLang="zh-CN" sz="1800" dirty="0" smtClean="0">
                <a:solidFill>
                  <a:prstClr val="black"/>
                </a:solidFill>
              </a:rPr>
              <a:t> 3.0</a:t>
            </a:r>
            <a:r>
              <a:rPr lang="zh-CN" altLang="en-US" sz="1800" dirty="0">
                <a:solidFill>
                  <a:prstClr val="black"/>
                </a:solidFill>
              </a:rPr>
              <a:t> </a:t>
            </a:r>
            <a:r>
              <a:rPr lang="en-US" altLang="zh-CN" sz="1800" dirty="0" smtClean="0">
                <a:solidFill>
                  <a:prstClr val="black"/>
                </a:solidFill>
              </a:rPr>
              <a:t>FDR 56Gb/s </a:t>
            </a:r>
            <a:r>
              <a:rPr lang="en-US" altLang="zh-CN" sz="1800" dirty="0" err="1" smtClean="0">
                <a:solidFill>
                  <a:prstClr val="black"/>
                </a:solidFill>
              </a:rPr>
              <a:t>InfiniBand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sz="2000" dirty="0">
                <a:solidFill>
                  <a:prstClr val="black"/>
                </a:solidFill>
              </a:rPr>
              <a:t>Advanced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</a:rPr>
              <a:t>More power saving: Fans 70%, Air Conditioner 80%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</a:rPr>
              <a:t>More Reliability: Reduce the temperature of processor by 20</a:t>
            </a:r>
            <a:r>
              <a:rPr lang="zh-CN" altLang="en-US" sz="1800" dirty="0">
                <a:solidFill>
                  <a:prstClr val="black"/>
                </a:solidFill>
              </a:rPr>
              <a:t>℃</a:t>
            </a:r>
            <a:endParaRPr lang="en-US" altLang="zh-CN" sz="18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</a:rPr>
              <a:t>Low Noise: Reduce the noise by 10dB</a:t>
            </a:r>
            <a:endParaRPr lang="en-US" altLang="zh-CN" sz="18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prstClr val="black"/>
                </a:solidFill>
              </a:rPr>
              <a:t>Higher Performance: Up to 5% with overclocking</a:t>
            </a:r>
            <a:endParaRPr lang="en-US" altLang="zh-CN" sz="1800" dirty="0">
              <a:solidFill>
                <a:prstClr val="black"/>
              </a:solidFill>
            </a:endParaRPr>
          </a:p>
        </p:txBody>
      </p:sp>
      <p:pic>
        <p:nvPicPr>
          <p:cNvPr id="5" name="Picture 2" descr="D:\! DNG ok\Marketing\2014\产品彩页\Jason图片\图片包\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8487" y="1580470"/>
            <a:ext cx="1225759" cy="1726834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46" y="3547136"/>
            <a:ext cx="5882088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517456" cy="528129"/>
          </a:xfrm>
        </p:spPr>
        <p:txBody>
          <a:bodyPr/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Immersion cooling </a:t>
            </a:r>
            <a:r>
              <a:rPr lang="en-US" altLang="zh-CN" dirty="0">
                <a:solidFill>
                  <a:prstClr val="black"/>
                </a:solidFill>
              </a:rPr>
              <a:t>workstation W560-LI </a:t>
            </a:r>
          </a:p>
        </p:txBody>
      </p:sp>
      <p:pic>
        <p:nvPicPr>
          <p:cNvPr id="4" name="Picture 2" descr="D:\! DNG ok\RnD\C7000\C7000-2014\W560-LI 立项文档\机箱效果图2014-08-26\右上视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4" y="2132856"/>
            <a:ext cx="6957529" cy="328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5"/>
          <p:cNvSpPr txBox="1">
            <a:spLocks/>
          </p:cNvSpPr>
          <p:nvPr/>
        </p:nvSpPr>
        <p:spPr>
          <a:xfrm>
            <a:off x="479376" y="1367390"/>
            <a:ext cx="11461273" cy="54906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p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800" dirty="0">
              <a:solidFill>
                <a:prstClr val="black"/>
              </a:solidFill>
            </a:endParaRPr>
          </a:p>
          <a:p>
            <a:r>
              <a:rPr lang="en-US" altLang="zh-CN" sz="2000" b="1" dirty="0" smtClean="0">
                <a:solidFill>
                  <a:prstClr val="black"/>
                </a:solidFill>
              </a:rPr>
              <a:t>Feature </a:t>
            </a:r>
          </a:p>
          <a:p>
            <a:r>
              <a:rPr lang="en-US" altLang="zh-CN" sz="1800" dirty="0" smtClean="0">
                <a:solidFill>
                  <a:prstClr val="black"/>
                </a:solidFill>
              </a:rPr>
              <a:t>Silicone </a:t>
            </a:r>
            <a:r>
              <a:rPr lang="en-US" altLang="zh-CN" sz="1800" dirty="0">
                <a:solidFill>
                  <a:prstClr val="black"/>
                </a:solidFill>
              </a:rPr>
              <a:t>Media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r>
              <a:rPr lang="en-US" altLang="zh-CN" sz="1800" dirty="0" smtClean="0">
                <a:solidFill>
                  <a:prstClr val="black"/>
                </a:solidFill>
              </a:rPr>
              <a:t>Immersion </a:t>
            </a:r>
            <a:r>
              <a:rPr lang="en-US" altLang="zh-CN" sz="1800" dirty="0">
                <a:solidFill>
                  <a:prstClr val="black"/>
                </a:solidFill>
              </a:rPr>
              <a:t>cooling technology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r>
              <a:rPr lang="en-US" altLang="zh-CN" sz="1800" dirty="0" err="1" smtClean="0">
                <a:solidFill>
                  <a:prstClr val="black"/>
                </a:solidFill>
              </a:rPr>
              <a:t>Fanless</a:t>
            </a:r>
            <a:r>
              <a:rPr lang="en-US" altLang="zh-CN" sz="1800" dirty="0" smtClean="0">
                <a:solidFill>
                  <a:prstClr val="black"/>
                </a:solidFill>
              </a:rPr>
              <a:t> design</a:t>
            </a:r>
          </a:p>
          <a:p>
            <a:pPr marL="0" indent="0">
              <a:buNone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altLang="zh-CN" sz="2000" b="1" dirty="0" smtClean="0">
                <a:solidFill>
                  <a:prstClr val="black"/>
                </a:solidFill>
              </a:rPr>
              <a:t>Advantage </a:t>
            </a:r>
          </a:p>
          <a:p>
            <a:r>
              <a:rPr lang="en-US" altLang="zh-CN" sz="1800" dirty="0" smtClean="0">
                <a:solidFill>
                  <a:prstClr val="black"/>
                </a:solidFill>
              </a:rPr>
              <a:t>Ultra </a:t>
            </a:r>
            <a:r>
              <a:rPr lang="en-US" altLang="zh-CN" sz="1800" dirty="0">
                <a:solidFill>
                  <a:prstClr val="black"/>
                </a:solidFill>
              </a:rPr>
              <a:t>Low Noise: 35dB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r>
              <a:rPr lang="en-US" altLang="zh-CN" sz="1800" dirty="0" smtClean="0">
                <a:solidFill>
                  <a:prstClr val="black"/>
                </a:solidFill>
              </a:rPr>
              <a:t>High </a:t>
            </a:r>
            <a:r>
              <a:rPr lang="en-US" altLang="zh-CN" sz="1800" dirty="0">
                <a:solidFill>
                  <a:prstClr val="black"/>
                </a:solidFill>
              </a:rPr>
              <a:t>reliability dust-proof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r>
              <a:rPr lang="en-US" altLang="zh-CN" sz="1800" dirty="0" err="1" smtClean="0">
                <a:solidFill>
                  <a:prstClr val="black"/>
                </a:solidFill>
              </a:rPr>
              <a:t>Moistureproof</a:t>
            </a:r>
            <a:r>
              <a:rPr lang="en-US" altLang="zh-CN" sz="18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altLang="zh-CN" sz="1800" dirty="0" smtClean="0">
                <a:solidFill>
                  <a:prstClr val="black"/>
                </a:solidFill>
              </a:rPr>
              <a:t>Anti-salt </a:t>
            </a:r>
            <a:r>
              <a:rPr lang="en-US" altLang="zh-CN" sz="1800" dirty="0">
                <a:solidFill>
                  <a:prstClr val="black"/>
                </a:solidFill>
              </a:rPr>
              <a:t>spray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r>
              <a:rPr lang="en-US" altLang="zh-CN" sz="1800" dirty="0" smtClean="0">
                <a:solidFill>
                  <a:prstClr val="black"/>
                </a:solidFill>
              </a:rPr>
              <a:t>Anti-sulfide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487488" y="4477485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Successful Stories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487488" y="1191018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Data Center Overview</a:t>
              </a:r>
              <a:endParaRPr lang="zh-CN" altLang="en-US" sz="2400" dirty="0"/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480998" y="2279061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Sugon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CloudBASE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Solutions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1487488" y="3442329"/>
            <a:ext cx="9121673" cy="914400"/>
            <a:chOff x="0" y="0"/>
            <a:chExt cx="7287686" cy="685502"/>
          </a:xfrm>
        </p:grpSpPr>
        <p:sp>
          <p:nvSpPr>
            <p:cNvPr id="95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7" name="TextBox 135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Liquid-Cooling Server Technology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83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669584" cy="583474"/>
          </a:xfrm>
        </p:spPr>
        <p:txBody>
          <a:bodyPr/>
          <a:lstStyle/>
          <a:p>
            <a:r>
              <a:rPr lang="en-US" altLang="zh-CN" dirty="0" smtClean="0"/>
              <a:t>Some Successful Stories in Infrastructure Field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79" y="1156263"/>
            <a:ext cx="6518519" cy="9650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21651" r="12578" b="21650"/>
          <a:stretch/>
        </p:blipFill>
        <p:spPr>
          <a:xfrm>
            <a:off x="667548" y="1053453"/>
            <a:ext cx="4341829" cy="9867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55" y="3212979"/>
            <a:ext cx="3378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l="6869" t="11926" r="16497" b="22460"/>
          <a:stretch/>
        </p:blipFill>
        <p:spPr>
          <a:xfrm>
            <a:off x="8688290" y="5390996"/>
            <a:ext cx="1975180" cy="12683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08" y="4211081"/>
            <a:ext cx="1471571" cy="11036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25" y="4268841"/>
            <a:ext cx="1795851" cy="1166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27" y="4269441"/>
            <a:ext cx="1445544" cy="10877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/>
          <a:stretch/>
        </p:blipFill>
        <p:spPr>
          <a:xfrm>
            <a:off x="6864085" y="5376860"/>
            <a:ext cx="2016224" cy="13029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9" y="4283092"/>
            <a:ext cx="1489129" cy="11168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28" y="5482379"/>
            <a:ext cx="1556213" cy="11671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2" y="2060848"/>
            <a:ext cx="5825067" cy="927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1" y="2070844"/>
            <a:ext cx="4104139" cy="9171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08" y="3264614"/>
            <a:ext cx="4336896" cy="6273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1" y="5435217"/>
            <a:ext cx="1628797" cy="1221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5" y="4221515"/>
            <a:ext cx="1612835" cy="12242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67" y="5482379"/>
            <a:ext cx="1556213" cy="11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Magic Cube (TC5000A, 2008)</a:t>
            </a:r>
            <a:endParaRPr lang="zh-CN" altLang="en-US" dirty="0"/>
          </a:p>
        </p:txBody>
      </p:sp>
      <p:pic>
        <p:nvPicPr>
          <p:cNvPr id="4" name="Picture 2" descr="F:\Canon Digital\2008\2008_10_01\100_1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969022"/>
            <a:ext cx="5555026" cy="2827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xmwb.news365.com.cn/xsj/201308/W020130818517123038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921351"/>
            <a:ext cx="5555026" cy="28200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43628" y="2135691"/>
            <a:ext cx="5409963" cy="230833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</a:rPr>
              <a:t>Rank No.10</a:t>
            </a:r>
            <a:r>
              <a:rPr lang="en-US" altLang="zh-CN" sz="2000" i="1" baseline="30000" dirty="0">
                <a:solidFill>
                  <a:srgbClr val="FF0000"/>
                </a:solidFill>
              </a:rPr>
              <a:t>th</a:t>
            </a:r>
            <a:r>
              <a:rPr lang="en-US" altLang="zh-CN" sz="2000" i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zh-CN" sz="2000" i="1" dirty="0"/>
              <a:t>3840 2-way TC2600</a:t>
            </a:r>
          </a:p>
          <a:p>
            <a:r>
              <a:rPr lang="en-US" altLang="zh-CN" sz="2000" i="1" dirty="0"/>
              <a:t>First Chinese-designed Blade</a:t>
            </a:r>
          </a:p>
          <a:p>
            <a:r>
              <a:rPr lang="en-US" altLang="zh-CN" sz="2000" i="1" dirty="0"/>
              <a:t>InfiniBand interconnection</a:t>
            </a:r>
          </a:p>
          <a:p>
            <a:r>
              <a:rPr lang="en-US" altLang="zh-CN" sz="2000" i="1" dirty="0"/>
              <a:t>Peak </a:t>
            </a:r>
            <a:r>
              <a:rPr lang="en-US" altLang="zh-CN" sz="2000" i="1" dirty="0" err="1"/>
              <a:t>Perf</a:t>
            </a:r>
            <a:r>
              <a:rPr lang="en-US" altLang="zh-CN" sz="2000" i="1" dirty="0"/>
              <a:t>.: 233.5 </a:t>
            </a:r>
            <a:r>
              <a:rPr lang="en-US" altLang="zh-CN" sz="2000" i="1" dirty="0" err="1"/>
              <a:t>Tflops</a:t>
            </a:r>
            <a:endParaRPr lang="en-US" altLang="zh-CN" sz="2000" i="1" dirty="0"/>
          </a:p>
          <a:p>
            <a:r>
              <a:rPr lang="en-US" altLang="zh-CN" sz="2000" i="1" dirty="0"/>
              <a:t>The Largest Window HPC in the World</a:t>
            </a:r>
          </a:p>
          <a:p>
            <a:endParaRPr lang="en-US" altLang="zh-CN" sz="2400" b="1" i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375" y="3340643"/>
            <a:ext cx="2994197" cy="990727"/>
          </a:xfrm>
          <a:prstGeom prst="rect">
            <a:avLst/>
          </a:prstGeom>
        </p:spPr>
      </p:pic>
      <p:pic>
        <p:nvPicPr>
          <p:cNvPr id="4098" name="Picture 2" descr="http://ipython.org/_images/logo-hpc2008-hea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" y="4438078"/>
            <a:ext cx="395990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1" y="1164223"/>
            <a:ext cx="2902691" cy="6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3.it168.com/2010/6/3/b138f03f-b572-4a5f-adba-41f5bd070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715636"/>
            <a:ext cx="5901366" cy="3025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Dawning 6000 (2010)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62178" y="1833592"/>
            <a:ext cx="11350446" cy="1323449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altLang="zh-CN" sz="2000" i="1" dirty="0"/>
              <a:t>No.1</a:t>
            </a:r>
            <a:r>
              <a:rPr lang="en-US" altLang="zh-CN" sz="2000" i="1" baseline="30000" dirty="0"/>
              <a:t>st</a:t>
            </a:r>
            <a:r>
              <a:rPr lang="en-US" altLang="zh-CN" sz="2000" i="1" dirty="0"/>
              <a:t> theoretical peak performance, No.2</a:t>
            </a:r>
            <a:r>
              <a:rPr lang="en-US" altLang="zh-CN" sz="2000" i="1" baseline="30000" dirty="0"/>
              <a:t>nd</a:t>
            </a:r>
            <a:r>
              <a:rPr lang="en-US" altLang="zh-CN" sz="2000" i="1" dirty="0"/>
              <a:t> in </a:t>
            </a:r>
            <a:r>
              <a:rPr lang="en-US" altLang="zh-CN" sz="2000" i="1" dirty="0" err="1"/>
              <a:t>Linpack</a:t>
            </a:r>
            <a:r>
              <a:rPr lang="en-US" altLang="zh-CN" sz="2000" i="1" dirty="0"/>
              <a:t> performance</a:t>
            </a:r>
            <a:r>
              <a:rPr lang="en-US" altLang="zh-CN" sz="2000" i="1" baseline="30000" dirty="0"/>
              <a:t> </a:t>
            </a:r>
            <a:r>
              <a:rPr lang="en-US" altLang="zh-CN" sz="2000" i="1" dirty="0"/>
              <a:t>, 5500 2-way TC3600, NVidia C2050, InfiniBand, 2.98 </a:t>
            </a:r>
            <a:r>
              <a:rPr lang="en-US" altLang="zh-CN" sz="2000" i="1" dirty="0" err="1"/>
              <a:t>Pflops</a:t>
            </a:r>
            <a:endParaRPr lang="en-US" altLang="zh-CN" sz="2000" i="1" dirty="0"/>
          </a:p>
          <a:p>
            <a:r>
              <a:rPr lang="en-US" altLang="zh-CN" sz="2000" i="1" dirty="0"/>
              <a:t>First Intel SSI architecture Blade Server</a:t>
            </a:r>
          </a:p>
          <a:p>
            <a:r>
              <a:rPr lang="en-US" altLang="zh-CN" sz="2000" i="1" dirty="0"/>
              <a:t>the largest CPU+GPU supercomputer in the world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858439"/>
            <a:ext cx="1637209" cy="799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3" y="769264"/>
            <a:ext cx="2855978" cy="1075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6" y="978924"/>
            <a:ext cx="2074070" cy="678940"/>
          </a:xfrm>
          <a:prstGeom prst="rect">
            <a:avLst/>
          </a:prstGeom>
        </p:spPr>
      </p:pic>
      <p:pic>
        <p:nvPicPr>
          <p:cNvPr id="12" name="Picture 4" descr="D:\桌面\2010top500认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7" y="3681314"/>
            <a:ext cx="5598432" cy="30600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935" y="3447175"/>
            <a:ext cx="2994197" cy="9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err="1" smtClean="0"/>
              <a:t>LandOcean</a:t>
            </a:r>
            <a:r>
              <a:rPr lang="en-US" altLang="zh-CN" dirty="0" smtClean="0"/>
              <a:t> Beijing Processing Center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9" y="2118973"/>
            <a:ext cx="9571780" cy="4524795"/>
          </a:xfrm>
          <a:prstGeom prst="rect">
            <a:avLst/>
          </a:prstGeom>
        </p:spPr>
      </p:pic>
      <p:sp>
        <p:nvSpPr>
          <p:cNvPr id="8" name="AutoShape 2"/>
          <p:cNvSpPr txBox="1">
            <a:spLocks noChangeArrowheads="1"/>
          </p:cNvSpPr>
          <p:nvPr/>
        </p:nvSpPr>
        <p:spPr>
          <a:xfrm>
            <a:off x="180007" y="836712"/>
            <a:ext cx="7094353" cy="3455988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600 square meters of room area, installed capacity of 1 MW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C3000 row-level solution for CPU&amp;GPU Computing Region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C4000 hot-pool solution for Storage Region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Natural Cooling Technology, PUE&lt;1.4</a:t>
            </a:r>
          </a:p>
        </p:txBody>
      </p:sp>
      <p:sp>
        <p:nvSpPr>
          <p:cNvPr id="9" name="AutoShape 2"/>
          <p:cNvSpPr txBox="1">
            <a:spLocks noChangeArrowheads="1"/>
          </p:cNvSpPr>
          <p:nvPr/>
        </p:nvSpPr>
        <p:spPr>
          <a:xfrm>
            <a:off x="8328248" y="4371640"/>
            <a:ext cx="3956122" cy="216024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285750" indent="-28575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42* 30KW Liquid-cooling 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in-row air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conditioners</a:t>
            </a:r>
          </a:p>
          <a:p>
            <a:pPr marL="285750" indent="-28575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40* High-density Isolated Cabinet</a:t>
            </a:r>
          </a:p>
          <a:p>
            <a:pPr marL="285750" indent="-28575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26* Normal Cabinets</a:t>
            </a:r>
          </a:p>
          <a:p>
            <a:pPr marL="285750" indent="-28575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2*   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550KW Natural cooling water chiller unit 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1* Suit of Power Supplement &amp; IMMS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48380"/>
              </p:ext>
            </p:extLst>
          </p:nvPr>
        </p:nvGraphicFramePr>
        <p:xfrm>
          <a:off x="7832441" y="1135293"/>
          <a:ext cx="4182533" cy="1398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2533"/>
              </a:tblGrid>
              <a:tr h="453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T</a:t>
                      </a:r>
                      <a:r>
                        <a:rPr lang="zh-CN" altLang="en-US" sz="1400" u="none" strike="noStrike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dirty="0">
                          <a:effectLst/>
                        </a:rPr>
                        <a:t>5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℃  </a:t>
                      </a:r>
                      <a:r>
                        <a:rPr lang="zh-CN" alt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baseline="0" dirty="0" smtClean="0">
                          <a:effectLst/>
                        </a:rPr>
                        <a:t>Full Natural Wind Cooling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9525" marB="0" anchor="ctr"/>
                </a:tc>
              </a:tr>
              <a:tr h="447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</a:t>
                      </a:r>
                      <a:r>
                        <a:rPr lang="zh-CN" altLang="en-US" sz="1400" u="none" strike="noStrike" dirty="0">
                          <a:effectLst/>
                        </a:rPr>
                        <a:t>℃＜</a:t>
                      </a:r>
                      <a:r>
                        <a:rPr lang="en-US" altLang="zh-CN" sz="1400" u="none" strike="noStrike" dirty="0">
                          <a:effectLst/>
                        </a:rPr>
                        <a:t>T</a:t>
                      </a:r>
                      <a:r>
                        <a:rPr lang="zh-CN" altLang="en-US" sz="1400" u="none" strike="noStrike" dirty="0">
                          <a:effectLst/>
                        </a:rPr>
                        <a:t>≤</a:t>
                      </a:r>
                      <a:r>
                        <a:rPr lang="en-US" altLang="zh-CN" sz="1400" u="none" strike="noStrike" dirty="0">
                          <a:effectLst/>
                        </a:rPr>
                        <a:t>13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℃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Part</a:t>
                      </a:r>
                      <a:r>
                        <a:rPr lang="en-US" altLang="zh-CN" sz="1400" u="none" strike="noStrike" baseline="0" dirty="0" smtClean="0">
                          <a:effectLst/>
                        </a:rPr>
                        <a:t> of Natural Wind Cooling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9525" marB="0" anchor="ctr"/>
                </a:tc>
              </a:tr>
              <a:tr h="4966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T</a:t>
                      </a:r>
                      <a:r>
                        <a:rPr lang="zh-CN" altLang="en-US" sz="1400" u="none" strike="noStrike" dirty="0">
                          <a:effectLst/>
                        </a:rPr>
                        <a:t>＞</a:t>
                      </a:r>
                      <a:r>
                        <a:rPr lang="en-US" altLang="zh-CN" sz="1400" u="none" strike="noStrike" dirty="0">
                          <a:effectLst/>
                        </a:rPr>
                        <a:t>13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℃  </a:t>
                      </a:r>
                      <a:r>
                        <a:rPr lang="zh-CN" altLang="en-US" sz="14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altLang="zh-CN" sz="1400" u="none" strike="noStrike" baseline="0" dirty="0" smtClean="0">
                          <a:effectLst/>
                        </a:rPr>
                        <a:t>Air Conditioner Cooling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245648" cy="583474"/>
          </a:xfrm>
        </p:spPr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Challenges with High-Density Power Consumption</a:t>
            </a:r>
            <a:endParaRPr lang="zh-CN" altLang="en-US" dirty="0"/>
          </a:p>
        </p:txBody>
      </p:sp>
      <p:sp>
        <p:nvSpPr>
          <p:cNvPr id="4" name="TextBox 8"/>
          <p:cNvSpPr txBox="1"/>
          <p:nvPr/>
        </p:nvSpPr>
        <p:spPr>
          <a:xfrm>
            <a:off x="1177200" y="5589492"/>
            <a:ext cx="4222749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1770"/>
              </a:lnSpc>
              <a:defRPr/>
            </a:pPr>
            <a:r>
              <a:rPr lang="en-US" altLang="zh-CN" sz="1600" dirty="0" smtClean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 Consumption of single Cabinet</a:t>
            </a:r>
          </a:p>
          <a:p>
            <a:pPr>
              <a:lnSpc>
                <a:spcPts val="1770"/>
              </a:lnSpc>
              <a:defRPr/>
            </a:pPr>
            <a:r>
              <a:rPr lang="en-US" altLang="zh-CN" sz="1600" dirty="0" smtClean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(Unit: KW)</a:t>
            </a:r>
            <a:endParaRPr lang="zh-CN" altLang="en-US" sz="1600" dirty="0">
              <a:solidFill>
                <a:srgbClr val="4F81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81" y="1412776"/>
            <a:ext cx="1120986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7104112" y="5450992"/>
            <a:ext cx="4224867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altLang="zh-CN" sz="1600" dirty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Moore's law, the density is higher and higher, heat dissipation, the total power consumption</a:t>
            </a:r>
            <a:endParaRPr lang="zh-CN" altLang="zh-CN" sz="1600" dirty="0">
              <a:solidFill>
                <a:srgbClr val="4F81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2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err="1" smtClean="0"/>
              <a:t>LandOcean</a:t>
            </a:r>
            <a:r>
              <a:rPr lang="en-US" altLang="zh-CN" dirty="0" smtClean="0"/>
              <a:t> Beijing Processing Center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17" y="1124744"/>
            <a:ext cx="103378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err="1" smtClean="0"/>
              <a:t>LandOcean</a:t>
            </a:r>
            <a:r>
              <a:rPr lang="en-US" altLang="zh-CN" dirty="0" smtClean="0"/>
              <a:t> Beijing Processing Center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3" y="2348883"/>
            <a:ext cx="5932323" cy="31764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151" y="3893615"/>
            <a:ext cx="4024847" cy="22584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300" y="1556792"/>
            <a:ext cx="3974549" cy="23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525568" cy="583474"/>
          </a:xfrm>
        </p:spPr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Chengdu &amp; Nanjing Cloud Computing Center</a:t>
            </a:r>
            <a:endParaRPr lang="zh-CN" altLang="en-US" dirty="0"/>
          </a:p>
        </p:txBody>
      </p:sp>
      <p:pic>
        <p:nvPicPr>
          <p:cNvPr id="7" name="图片 8" descr="liNPHmIUeoM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972396"/>
            <a:ext cx="4680520" cy="24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G_24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522646"/>
            <a:ext cx="4667675" cy="24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2"/>
          <a:stretch>
            <a:fillRect/>
          </a:stretch>
        </p:blipFill>
        <p:spPr bwMode="auto">
          <a:xfrm>
            <a:off x="5915539" y="972396"/>
            <a:ext cx="4675520" cy="24575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1163010" y="5973481"/>
            <a:ext cx="4752529" cy="46166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2400" b="1" i="1" dirty="0" smtClean="0"/>
              <a:t>1</a:t>
            </a:r>
            <a:r>
              <a:rPr lang="en-US" altLang="zh-CN" sz="2400" b="1" i="1" baseline="30000" dirty="0" smtClean="0"/>
              <a:t>st</a:t>
            </a:r>
            <a:r>
              <a:rPr lang="en-US" altLang="zh-CN" sz="2400" b="1" i="1" dirty="0" smtClean="0"/>
              <a:t> period, 2009, 300 servers</a:t>
            </a:r>
            <a:endParaRPr lang="en-US" altLang="zh-CN" sz="2400" b="1" i="1" dirty="0"/>
          </a:p>
        </p:txBody>
      </p:sp>
      <p:pic>
        <p:nvPicPr>
          <p:cNvPr id="12" name="Picture 2" descr="64496508213584108906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540" y="3522646"/>
            <a:ext cx="4675520" cy="24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本框 12"/>
          <p:cNvSpPr txBox="1"/>
          <p:nvPr/>
        </p:nvSpPr>
        <p:spPr>
          <a:xfrm>
            <a:off x="6168008" y="5973481"/>
            <a:ext cx="4752529" cy="46166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2400" b="1" i="1" dirty="0" smtClean="0"/>
              <a:t>1</a:t>
            </a:r>
            <a:r>
              <a:rPr lang="en-US" altLang="zh-CN" sz="2400" b="1" i="1" baseline="30000" dirty="0" smtClean="0"/>
              <a:t>st</a:t>
            </a:r>
            <a:r>
              <a:rPr lang="en-US" altLang="zh-CN" sz="2400" b="1" i="1" dirty="0" smtClean="0"/>
              <a:t> period, 2012, </a:t>
            </a:r>
            <a:r>
              <a:rPr lang="en-US" altLang="zh-CN" sz="2400" b="1" i="1" dirty="0"/>
              <a:t>1</a:t>
            </a:r>
            <a:r>
              <a:rPr lang="en-US" altLang="zh-CN" sz="2400" b="1" i="1" dirty="0" smtClean="0"/>
              <a:t>000 servers</a:t>
            </a:r>
            <a:endParaRPr lang="en-US" altLang="zh-CN" sz="2400" b="1" i="1" dirty="0"/>
          </a:p>
        </p:txBody>
      </p:sp>
    </p:spTree>
    <p:extLst>
      <p:ext uri="{BB962C8B-B14F-4D97-AF65-F5344CB8AC3E}">
        <p14:creationId xmlns:p14="http://schemas.microsoft.com/office/powerpoint/2010/main" val="4132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Wuxi City Cloud Center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53" y="1957062"/>
            <a:ext cx="5772134" cy="3312368"/>
          </a:xfrm>
          <a:prstGeom prst="rect">
            <a:avLst/>
          </a:prstGeom>
        </p:spPr>
      </p:pic>
      <p:pic>
        <p:nvPicPr>
          <p:cNvPr id="22530" name="Picture 2" descr="D:\桌面文件\效果图\新建文件夹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09" y="1975064"/>
            <a:ext cx="5592662" cy="32763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70055" y="980729"/>
            <a:ext cx="8706265" cy="46166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2400" b="1" i="1" dirty="0"/>
              <a:t>Constructed in 2011, 5000 servers, public cloud service</a:t>
            </a:r>
          </a:p>
        </p:txBody>
      </p:sp>
    </p:spTree>
    <p:extLst>
      <p:ext uri="{BB962C8B-B14F-4D97-AF65-F5344CB8AC3E}">
        <p14:creationId xmlns:p14="http://schemas.microsoft.com/office/powerpoint/2010/main" val="10643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/>
              <a:t>Heat </a:t>
            </a:r>
            <a:r>
              <a:rPr lang="en-US" altLang="zh-CN" dirty="0" smtClean="0"/>
              <a:t>Island Phenomenon</a:t>
            </a:r>
            <a:endParaRPr lang="zh-CN" altLang="en-US" dirty="0"/>
          </a:p>
        </p:txBody>
      </p:sp>
      <p:sp>
        <p:nvSpPr>
          <p:cNvPr id="4" name="TextBox 8"/>
          <p:cNvSpPr txBox="1"/>
          <p:nvPr/>
        </p:nvSpPr>
        <p:spPr>
          <a:xfrm>
            <a:off x="1007601" y="5815487"/>
            <a:ext cx="9889067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Scenario:</a:t>
            </a:r>
            <a:r>
              <a:rPr lang="fr-BE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fr-BE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1,100 – 1,500 W/m² = 3 - 5 kW / </a:t>
            </a:r>
            <a:r>
              <a:rPr lang="fr-BE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cabinet</a:t>
            </a:r>
            <a:endParaRPr lang="zh-CN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7116" y="1708624"/>
            <a:ext cx="10754784" cy="3838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F9F9"/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295468" y="1484784"/>
            <a:ext cx="9218083" cy="463550"/>
            <a:chOff x="0" y="0"/>
            <a:chExt cx="4058" cy="48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0" y="15"/>
              <a:ext cx="4043" cy="444"/>
              <a:chOff x="0" y="0"/>
              <a:chExt cx="3988" cy="444"/>
            </a:xfrm>
          </p:grpSpPr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0" y="329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/>
                </a:endParaRPr>
              </a:p>
            </p:txBody>
          </p:sp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/>
                </a:endParaRPr>
              </a:p>
            </p:txBody>
          </p:sp>
        </p:grp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79703" y="1513360"/>
            <a:ext cx="9150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unbalance of the 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cooling system caused the decrease of MTBF in the system.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895494"/>
              </p:ext>
            </p:extLst>
          </p:nvPr>
        </p:nvGraphicFramePr>
        <p:xfrm>
          <a:off x="1295468" y="2089624"/>
          <a:ext cx="385868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r:id="rId3" imgW="1714739" imgH="685714" progId="">
                  <p:embed/>
                </p:oleObj>
              </mc:Choice>
              <mc:Fallback>
                <p:oleObj r:id="rId3" imgW="1714739" imgH="6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68" y="2089624"/>
                        <a:ext cx="385868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880917"/>
              </p:ext>
            </p:extLst>
          </p:nvPr>
        </p:nvGraphicFramePr>
        <p:xfrm>
          <a:off x="4176252" y="3242146"/>
          <a:ext cx="6339417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r:id="rId5" imgW="6020640" imgH="4495238" progId="">
                  <p:embed/>
                </p:oleObj>
              </mc:Choice>
              <mc:Fallback>
                <p:oleObj r:id="rId5" imgW="6020640" imgH="44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252" y="3242146"/>
                        <a:ext cx="6339417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8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/>
              <a:t>Data </a:t>
            </a:r>
            <a:r>
              <a:rPr lang="en-US" altLang="zh-CN" dirty="0" smtClean="0"/>
              <a:t>Center Energy Consumption</a:t>
            </a:r>
            <a:endParaRPr lang="zh-CN" altLang="en-US" dirty="0"/>
          </a:p>
        </p:txBody>
      </p:sp>
      <p:sp>
        <p:nvSpPr>
          <p:cNvPr id="4" name="TextBox 7"/>
          <p:cNvSpPr txBox="1"/>
          <p:nvPr/>
        </p:nvSpPr>
        <p:spPr>
          <a:xfrm>
            <a:off x="1487655" y="5718177"/>
            <a:ext cx="9601133" cy="2353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770"/>
              </a:lnSpc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nalysis 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energy consumption 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Mission Critical Facilities 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EYP, USA </a:t>
            </a:r>
            <a:endParaRPr lang="zh-CN" altLang="en-US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1391477" y="1681166"/>
            <a:ext cx="9601200" cy="3476625"/>
            <a:chOff x="1259632" y="1484784"/>
            <a:chExt cx="7200800" cy="34753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484784"/>
              <a:ext cx="6231810" cy="347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788596" y="4725276"/>
              <a:ext cx="3671836" cy="2147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770"/>
                </a:lnSpc>
                <a:defRPr/>
              </a:pPr>
              <a:r>
                <a:rPr lang="en-US" altLang="zh-CN" sz="1000" dirty="0">
                  <a:solidFill>
                    <a:srgbClr val="080808"/>
                  </a:solidFill>
                  <a:latin typeface="Calibri"/>
                  <a:ea typeface="宋体"/>
                  <a:cs typeface="Arial" pitchFamily="34" charset="0"/>
                </a:rPr>
                <a:t>Source: EYP Mission Critical Facilities Inc. New York</a:t>
              </a:r>
              <a:endParaRPr lang="zh-CN" altLang="en-US" sz="1000" dirty="0">
                <a:solidFill>
                  <a:srgbClr val="080808"/>
                </a:solidFill>
                <a:latin typeface="Calibri"/>
                <a:ea typeface="宋体"/>
                <a:cs typeface="Arial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715572" y="1556195"/>
              <a:ext cx="3673424" cy="2316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770"/>
                </a:lnSpc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Calibri"/>
                  <a:ea typeface="宋体"/>
                  <a:cs typeface="Arial" pitchFamily="34" charset="0"/>
                </a:rPr>
                <a:t>Data Center Power Consumption</a:t>
              </a:r>
              <a:endParaRPr lang="zh-CN" altLang="en-US" sz="1600" b="1" dirty="0">
                <a:solidFill>
                  <a:srgbClr val="FF0000"/>
                </a:solidFill>
                <a:latin typeface="Calibri"/>
                <a:ea typeface="宋体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7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/>
              <a:t>PUE: </a:t>
            </a:r>
            <a:r>
              <a:rPr lang="en-US" altLang="zh-CN" dirty="0" smtClean="0"/>
              <a:t> </a:t>
            </a:r>
            <a:r>
              <a:rPr lang="en-US" altLang="zh-CN" sz="2400" dirty="0" smtClean="0"/>
              <a:t>Indicator of </a:t>
            </a:r>
            <a:r>
              <a:rPr lang="en-US" altLang="zh-CN" sz="2400" dirty="0"/>
              <a:t>data center</a:t>
            </a:r>
            <a:endParaRPr lang="zh-CN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736" y="2348880"/>
            <a:ext cx="48600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911424" y="1052736"/>
            <a:ext cx="4965309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9BBB59"/>
                </a:solidFill>
                <a:latin typeface="微软雅黑" pitchFamily="34" charset="-122"/>
                <a:ea typeface="微软雅黑" pitchFamily="34" charset="-122"/>
              </a:rPr>
              <a:t>PUE: </a:t>
            </a:r>
            <a:r>
              <a:rPr lang="en-US" altLang="zh-CN" sz="2000" dirty="0" smtClean="0">
                <a:solidFill>
                  <a:srgbClr val="9BBB59"/>
                </a:solidFill>
                <a:latin typeface="微软雅黑" pitchFamily="34" charset="-122"/>
                <a:ea typeface="微软雅黑" pitchFamily="34" charset="-122"/>
              </a:rPr>
              <a:t>Power </a:t>
            </a:r>
            <a:r>
              <a:rPr lang="en-US" altLang="zh-CN" sz="2000" dirty="0">
                <a:solidFill>
                  <a:srgbClr val="9BBB59"/>
                </a:solidFill>
                <a:latin typeface="微软雅黑" pitchFamily="34" charset="-122"/>
                <a:ea typeface="微软雅黑" pitchFamily="34" charset="-122"/>
              </a:rPr>
              <a:t>Usage </a:t>
            </a:r>
            <a:r>
              <a:rPr lang="en-US" altLang="zh-CN" sz="2000" dirty="0" smtClean="0">
                <a:solidFill>
                  <a:srgbClr val="9BBB59"/>
                </a:solidFill>
                <a:latin typeface="微软雅黑" pitchFamily="34" charset="-122"/>
                <a:ea typeface="微软雅黑" pitchFamily="34" charset="-122"/>
              </a:rPr>
              <a:t>Effectiveness</a:t>
            </a:r>
            <a:endParaRPr lang="en-US" altLang="zh-CN" sz="2000" dirty="0">
              <a:solidFill>
                <a:srgbClr val="9BBB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08804"/>
              </p:ext>
            </p:extLst>
          </p:nvPr>
        </p:nvGraphicFramePr>
        <p:xfrm>
          <a:off x="2279576" y="4216151"/>
          <a:ext cx="79135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964"/>
                <a:gridCol w="1849964"/>
                <a:gridCol w="2005368"/>
                <a:gridCol w="220824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PUE</a:t>
                      </a:r>
                      <a:r>
                        <a:rPr lang="zh-CN" altLang="en-US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 of Typical Data Center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Cooling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Model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Room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Level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Pool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Level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Row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Level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Sugon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Product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C200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C2000/C4000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C1000/C3000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Typical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PUE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2.0~2.4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1.5~1.8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1.4~1.6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Benefit for Lower PUE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17396" y="1544904"/>
            <a:ext cx="5705358" cy="2137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80719"/>
              </p:ext>
            </p:extLst>
          </p:nvPr>
        </p:nvGraphicFramePr>
        <p:xfrm>
          <a:off x="1370267" y="3682365"/>
          <a:ext cx="6123380" cy="2423736"/>
        </p:xfrm>
        <a:graphic>
          <a:graphicData uri="http://schemas.openxmlformats.org/drawingml/2006/table">
            <a:tbl>
              <a:tblPr/>
              <a:tblGrid>
                <a:gridCol w="1109463"/>
                <a:gridCol w="106678"/>
                <a:gridCol w="857908"/>
                <a:gridCol w="98764"/>
                <a:gridCol w="790114"/>
                <a:gridCol w="98764"/>
                <a:gridCol w="1283935"/>
                <a:gridCol w="98764"/>
                <a:gridCol w="1086407"/>
                <a:gridCol w="98764"/>
                <a:gridCol w="493819"/>
              </a:tblGrid>
              <a:tr h="346248"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4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PUE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1.2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Input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Power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1,200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kW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48"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4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IT</a:t>
                      </a:r>
                      <a:r>
                        <a:rPr lang="zh-CN" altLang="en-US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1,000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kW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Annual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Power</a:t>
                      </a:r>
                    </a:p>
                    <a:p>
                      <a:pPr algn="r" fontAlgn="ctr"/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Usage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10,512,000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kWh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48"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4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Price of </a:t>
                      </a:r>
                    </a:p>
                    <a:p>
                      <a:pPr algn="r" fontAlgn="ctr"/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0.64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RMB/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kWh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Annual Cost</a:t>
                      </a:r>
                    </a:p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On Power 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6,727,680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RMB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48"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32406"/>
              </p:ext>
            </p:extLst>
          </p:nvPr>
        </p:nvGraphicFramePr>
        <p:xfrm>
          <a:off x="1011430" y="1650257"/>
          <a:ext cx="7604850" cy="2149401"/>
        </p:xfrm>
        <a:graphic>
          <a:graphicData uri="http://schemas.openxmlformats.org/drawingml/2006/table">
            <a:tbl>
              <a:tblPr/>
              <a:tblGrid>
                <a:gridCol w="1451821"/>
                <a:gridCol w="139597"/>
                <a:gridCol w="877688"/>
                <a:gridCol w="98764"/>
                <a:gridCol w="888878"/>
                <a:gridCol w="1283935"/>
                <a:gridCol w="98764"/>
                <a:gridCol w="1086407"/>
                <a:gridCol w="98764"/>
                <a:gridCol w="1580232"/>
              </a:tblGrid>
              <a:tr h="186361">
                <a:tc>
                  <a:txBody>
                    <a:bodyPr/>
                    <a:lstStyle/>
                    <a:p>
                      <a:pPr algn="r" fontAlgn="ctr"/>
                      <a:endParaRPr lang="zh-CN" altLang="en-US" sz="7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7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7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7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0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PUE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1.6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Input Power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1,600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kW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073"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49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IT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1,000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kW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Annual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Power</a:t>
                      </a:r>
                    </a:p>
                    <a:p>
                      <a:pPr algn="r" fontAlgn="ctr"/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Usage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14,016,000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kWh</a:t>
                      </a: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073"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0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Price of  </a:t>
                      </a:r>
                    </a:p>
                    <a:p>
                      <a:pPr algn="r" fontAlgn="ctr"/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0.64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RMB/kWh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Annual Cost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  <a:p>
                      <a:pPr algn="r" fontAlgn="ctr"/>
                      <a:r>
                        <a:rPr lang="en-US" altLang="zh-CN" sz="1100" b="1" i="0" u="none" strike="noStrike" baseline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On Power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8,970,240 </a:t>
                      </a: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RMB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073"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1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974" marR="5974" marT="59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798296" y="3861048"/>
            <a:ext cx="5705358" cy="2245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/>
          <p:cNvSpPr txBox="1"/>
          <p:nvPr/>
        </p:nvSpPr>
        <p:spPr>
          <a:xfrm>
            <a:off x="839416" y="1412050"/>
            <a:ext cx="1232211" cy="346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Before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849838" y="3744589"/>
            <a:ext cx="1234553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328248" y="2031815"/>
            <a:ext cx="2952328" cy="3341401"/>
            <a:chOff x="8328248" y="2031815"/>
            <a:chExt cx="2952328" cy="3341401"/>
          </a:xfrm>
        </p:grpSpPr>
        <p:graphicFrame>
          <p:nvGraphicFramePr>
            <p:cNvPr id="10" name="图表 9"/>
            <p:cNvGraphicFramePr/>
            <p:nvPr>
              <p:extLst>
                <p:ext uri="{D42A27DB-BD31-4B8C-83A1-F6EECF244321}">
                  <p14:modId xmlns:p14="http://schemas.microsoft.com/office/powerpoint/2010/main" val="685740203"/>
                </p:ext>
              </p:extLst>
            </p:nvPr>
          </p:nvGraphicFramePr>
          <p:xfrm>
            <a:off x="8328248" y="2348880"/>
            <a:ext cx="2952328" cy="3024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9264352" y="3140968"/>
              <a:ext cx="1151808" cy="10387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21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25%</a:t>
              </a:r>
            </a:p>
            <a:p>
              <a:pPr algn="ctr"/>
              <a:r>
                <a:rPr lang="en-US" altLang="zh-CN" sz="21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RMB 2.24M</a:t>
              </a:r>
              <a:endParaRPr lang="zh-CN" altLang="en-US" sz="2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9369838" y="2031815"/>
              <a:ext cx="940835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i="1" u="sng" dirty="0">
                  <a:solidFill>
                    <a:srgbClr val="FF0000"/>
                  </a:solidFill>
                </a:rPr>
                <a:t>SAVE!</a:t>
              </a:r>
              <a:endParaRPr lang="zh-CN" altLang="en-US" sz="2100" b="1" i="1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2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 Generation Data Center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79376" y="908720"/>
            <a:ext cx="11195051" cy="5265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1960s, Science/Technical Computing, Big Machines</a:t>
            </a:r>
            <a:endParaRPr lang="zh-CN" altLang="en-US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411562"/>
            <a:ext cx="10194331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defRPr/>
            </a:pPr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Generation Data Center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95400" y="980728"/>
            <a:ext cx="11195051" cy="5265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1990s, Business Computing, Tower Servers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 descr="2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48" y="1484784"/>
            <a:ext cx="935833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1290</Words>
  <Application>Microsoft Macintosh PowerPoint</Application>
  <PresentationFormat>Widescreen</PresentationFormat>
  <Paragraphs>295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 Black</vt:lpstr>
      <vt:lpstr>Franklin Gothic Book</vt:lpstr>
      <vt:lpstr>华文中宋</vt:lpstr>
      <vt:lpstr>宋体</vt:lpstr>
      <vt:lpstr>微软雅黑</vt:lpstr>
      <vt:lpstr>黑体</vt:lpstr>
      <vt:lpstr>Arial</vt:lpstr>
      <vt:lpstr>Calibri</vt:lpstr>
      <vt:lpstr>Times New Roman</vt:lpstr>
      <vt:lpstr>Wingdings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匿名用户</dc:creator>
  <cp:lastModifiedBy>Microsoft Office User</cp:lastModifiedBy>
  <cp:revision>85</cp:revision>
  <dcterms:created xsi:type="dcterms:W3CDTF">2015-05-23T09:15:06Z</dcterms:created>
  <dcterms:modified xsi:type="dcterms:W3CDTF">2015-12-01T11:03:25Z</dcterms:modified>
</cp:coreProperties>
</file>